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70" r:id="rId3"/>
    <p:sldId id="260" r:id="rId4"/>
    <p:sldId id="261" r:id="rId5"/>
    <p:sldId id="269" r:id="rId6"/>
    <p:sldId id="282" r:id="rId7"/>
    <p:sldId id="277" r:id="rId8"/>
    <p:sldId id="281" r:id="rId9"/>
    <p:sldId id="285" r:id="rId10"/>
    <p:sldId id="287" r:id="rId11"/>
    <p:sldId id="289" r:id="rId12"/>
    <p:sldId id="288" r:id="rId13"/>
    <p:sldId id="290" r:id="rId14"/>
    <p:sldId id="291" r:id="rId15"/>
    <p:sldId id="272" r:id="rId16"/>
    <p:sldId id="273" r:id="rId17"/>
    <p:sldId id="284" r:id="rId18"/>
    <p:sldId id="276" r:id="rId19"/>
    <p:sldId id="278" r:id="rId20"/>
    <p:sldId id="258" r:id="rId21"/>
    <p:sldId id="259" r:id="rId22"/>
    <p:sldId id="263" r:id="rId23"/>
    <p:sldId id="264" r:id="rId24"/>
    <p:sldId id="265" r:id="rId25"/>
    <p:sldId id="266" r:id="rId26"/>
    <p:sldId id="267" r:id="rId27"/>
    <p:sldId id="268" r:id="rId2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5" d="100"/>
          <a:sy n="105" d="100"/>
        </p:scale>
        <p:origin x="-117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052EA2-9E0F-4153-A385-D8F5CD59ABCE}" type="datetimeFigureOut">
              <a:rPr lang="ru-RU" smtClean="0"/>
              <a:t>03.07.2025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909F36-83C6-45A9-BEB2-CFDBE68B274B}" type="slidenum">
              <a:rPr lang="ru-RU" smtClean="0"/>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D909F36-83C6-45A9-BEB2-CFDBE68B274B}" type="slidenum">
              <a:rPr lang="ru-RU" smtClean="0"/>
              <a:t>27</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888E3996-1202-4E6F-B80A-DECA5DA925FA}" type="datetimeFigureOut">
              <a:rPr lang="ru-RU" smtClean="0"/>
              <a:t>28.06.2025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88E3996-1202-4E6F-B80A-DECA5DA925FA}" type="datetimeFigureOut">
              <a:rPr lang="ru-RU" smtClean="0"/>
              <a:t>28.06.2025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88E3996-1202-4E6F-B80A-DECA5DA925FA}" type="datetimeFigureOut">
              <a:rPr lang="ru-RU" smtClean="0"/>
              <a:t>28.06.2025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88E3996-1202-4E6F-B80A-DECA5DA925FA}" type="datetimeFigureOut">
              <a:rPr lang="ru-RU" smtClean="0"/>
              <a:t>28.06.2025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888E3996-1202-4E6F-B80A-DECA5DA925FA}" type="datetimeFigureOut">
              <a:rPr lang="ru-RU" smtClean="0"/>
              <a:t>28.06.2025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88E3996-1202-4E6F-B80A-DECA5DA925FA}" type="datetimeFigureOut">
              <a:rPr lang="ru-RU" smtClean="0"/>
              <a:t>28.06.2025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888E3996-1202-4E6F-B80A-DECA5DA925FA}" type="datetimeFigureOut">
              <a:rPr lang="ru-RU" smtClean="0"/>
              <a:t>28.06.2025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888E3996-1202-4E6F-B80A-DECA5DA925FA}" type="datetimeFigureOut">
              <a:rPr lang="ru-RU" smtClean="0"/>
              <a:t>28.06.2025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88E3996-1202-4E6F-B80A-DECA5DA925FA}" type="datetimeFigureOut">
              <a:rPr lang="ru-RU" smtClean="0"/>
              <a:t>28.06.2025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888E3996-1202-4E6F-B80A-DECA5DA925FA}" type="datetimeFigureOut">
              <a:rPr lang="ru-RU" smtClean="0"/>
              <a:t>28.06.2025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888E3996-1202-4E6F-B80A-DECA5DA925FA}" type="datetimeFigureOut">
              <a:rPr lang="ru-RU" smtClean="0"/>
              <a:t>28.06.2025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D204684-6B26-4A6F-A4F2-E1289360BF45}"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8E3996-1202-4E6F-B80A-DECA5DA925FA}" type="datetimeFigureOut">
              <a:rPr lang="ru-RU" smtClean="0"/>
              <a:t>28.06.2025</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204684-6B26-4A6F-A4F2-E1289360BF45}"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409.4842" TargetMode="External"/><Relationship Id="rId2" Type="http://schemas.openxmlformats.org/officeDocument/2006/relationships/hyperlink" Target="https://arxiv.org/abs/1312.4400"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viso.ai/edge-ai/edge-intelligence-deep-learning-with-edge-computing/" TargetMode="External"/><Relationship Id="rId2" Type="http://schemas.openxmlformats.org/officeDocument/2006/relationships/hyperlink" Target="https://viso.ai/deep-learning/xception-model/" TargetMode="External"/><Relationship Id="rId1" Type="http://schemas.openxmlformats.org/officeDocument/2006/relationships/slideLayout" Target="../slideLayouts/slideLayout2.xml"/><Relationship Id="rId6" Type="http://schemas.openxmlformats.org/officeDocument/2006/relationships/hyperlink" Target="https://viso.ai/computer-vision/augmented-reality-virtual-reality/" TargetMode="External"/><Relationship Id="rId5" Type="http://schemas.openxmlformats.org/officeDocument/2006/relationships/hyperlink" Target="https://viso.ai/deep-learning/face-detection-overview/" TargetMode="External"/><Relationship Id="rId4" Type="http://schemas.openxmlformats.org/officeDocument/2006/relationships/hyperlink" Target="https://viso.ai/deep-learning/embedded-system-project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viso.ai/deep-learning/semantic-segmentation-instance-segmentation/"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viso.ai/deep-learning/autoencoder/" TargetMode="External"/><Relationship Id="rId2" Type="http://schemas.openxmlformats.org/officeDocument/2006/relationships/hyperlink" Target="https://viso.ai/deep-learning/generative-adversarial-networks-ga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viso.ai/computer-vision/yolo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gif"/><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733800" y="0"/>
            <a:ext cx="1549848" cy="523220"/>
          </a:xfrm>
          <a:prstGeom prst="rect">
            <a:avLst/>
          </a:prstGeom>
        </p:spPr>
        <p:txBody>
          <a:bodyPr wrap="none">
            <a:spAutoFit/>
          </a:bodyPr>
          <a:lstStyle/>
          <a:p>
            <a:r>
              <a:rPr lang="ru-RU" sz="2800" b="1" dirty="0" smtClean="0">
                <a:latin typeface="Times New Roman" pitchFamily="18" charset="0"/>
                <a:cs typeface="Times New Roman" pitchFamily="18" charset="0"/>
              </a:rPr>
              <a:t>Свертка</a:t>
            </a:r>
            <a:endParaRPr lang="ru-RU" sz="2800" b="1" dirty="0">
              <a:latin typeface="Times New Roman" pitchFamily="18" charset="0"/>
              <a:cs typeface="Times New Roman" pitchFamily="18" charset="0"/>
            </a:endParaRPr>
          </a:p>
        </p:txBody>
      </p:sp>
      <p:sp>
        <p:nvSpPr>
          <p:cNvPr id="5" name="Прямоугольник 4"/>
          <p:cNvSpPr/>
          <p:nvPr/>
        </p:nvSpPr>
        <p:spPr>
          <a:xfrm>
            <a:off x="1981200" y="2819400"/>
            <a:ext cx="4572000" cy="369332"/>
          </a:xfrm>
          <a:prstGeom prst="rect">
            <a:avLst/>
          </a:prstGeom>
        </p:spPr>
        <p:txBody>
          <a:bodyPr>
            <a:spAutoFit/>
          </a:bodyPr>
          <a:lstStyle/>
          <a:p>
            <a:r>
              <a:rPr lang="ru-RU" b="1" dirty="0" smtClean="0">
                <a:latin typeface="Times New Roman" pitchFamily="18" charset="0"/>
                <a:cs typeface="Times New Roman" pitchFamily="18" charset="0"/>
              </a:rPr>
              <a:t>Непрерывная свёртка функций </a:t>
            </a:r>
            <a:r>
              <a:rPr lang="ru-RU" b="1" dirty="0" err="1" smtClean="0">
                <a:latin typeface="Times New Roman" pitchFamily="18" charset="0"/>
                <a:cs typeface="Times New Roman" pitchFamily="18" charset="0"/>
              </a:rPr>
              <a:t>f</a:t>
            </a:r>
            <a:r>
              <a:rPr lang="ru-RU" b="1" dirty="0" smtClean="0">
                <a:latin typeface="Times New Roman" pitchFamily="18" charset="0"/>
                <a:cs typeface="Times New Roman" pitchFamily="18" charset="0"/>
              </a:rPr>
              <a:t>(</a:t>
            </a:r>
            <a:r>
              <a:rPr lang="ru-RU" b="1" dirty="0" err="1" smtClean="0">
                <a:latin typeface="Times New Roman" pitchFamily="18" charset="0"/>
                <a:cs typeface="Times New Roman" pitchFamily="18" charset="0"/>
              </a:rPr>
              <a:t>t</a:t>
            </a:r>
            <a:r>
              <a:rPr lang="ru-RU" b="1" dirty="0" smtClean="0">
                <a:latin typeface="Times New Roman" pitchFamily="18" charset="0"/>
                <a:cs typeface="Times New Roman" pitchFamily="18" charset="0"/>
              </a:rPr>
              <a:t>) и </a:t>
            </a:r>
            <a:r>
              <a:rPr lang="ru-RU" b="1" dirty="0" err="1" smtClean="0">
                <a:latin typeface="Times New Roman" pitchFamily="18" charset="0"/>
                <a:cs typeface="Times New Roman" pitchFamily="18" charset="0"/>
              </a:rPr>
              <a:t>g</a:t>
            </a:r>
            <a:r>
              <a:rPr lang="ru-RU" b="1" dirty="0" smtClean="0">
                <a:latin typeface="Times New Roman" pitchFamily="18" charset="0"/>
                <a:cs typeface="Times New Roman" pitchFamily="18" charset="0"/>
              </a:rPr>
              <a:t>(</a:t>
            </a:r>
            <a:r>
              <a:rPr lang="ru-RU" b="1" dirty="0" err="1" smtClean="0">
                <a:latin typeface="Times New Roman" pitchFamily="18" charset="0"/>
                <a:cs typeface="Times New Roman" pitchFamily="18" charset="0"/>
              </a:rPr>
              <a:t>t</a:t>
            </a:r>
            <a:r>
              <a:rPr lang="ru-RU" b="1" dirty="0" smtClean="0">
                <a:latin typeface="Times New Roman" pitchFamily="18" charset="0"/>
                <a:cs typeface="Times New Roman" pitchFamily="18" charset="0"/>
              </a:rPr>
              <a:t>):</a:t>
            </a:r>
            <a:endParaRPr lang="ru-RU" b="1" dirty="0">
              <a:latin typeface="Times New Roman" pitchFamily="18" charset="0"/>
              <a:cs typeface="Times New Roman" pitchFamily="18" charset="0"/>
            </a:endParaRPr>
          </a:p>
        </p:txBody>
      </p:sp>
      <p:sp>
        <p:nvSpPr>
          <p:cNvPr id="6" name="Прямоугольник 5"/>
          <p:cNvSpPr/>
          <p:nvPr/>
        </p:nvSpPr>
        <p:spPr>
          <a:xfrm>
            <a:off x="0" y="533400"/>
            <a:ext cx="9144000" cy="2185214"/>
          </a:xfrm>
          <a:prstGeom prst="rect">
            <a:avLst/>
          </a:prstGeom>
        </p:spPr>
        <p:txBody>
          <a:bodyPr wrap="square">
            <a:spAutoFit/>
          </a:bodyPr>
          <a:lstStyle/>
          <a:p>
            <a:pPr>
              <a:spcAft>
                <a:spcPts val="600"/>
              </a:spcAft>
            </a:pPr>
            <a:r>
              <a:rPr lang="ru-RU" b="1" dirty="0" smtClean="0">
                <a:latin typeface="Times New Roman" pitchFamily="18" charset="0"/>
                <a:cs typeface="Times New Roman" pitchFamily="18" charset="0"/>
              </a:rPr>
              <a:t>Свёртка (</a:t>
            </a:r>
            <a:r>
              <a:rPr lang="ru-RU" b="1" dirty="0" err="1" smtClean="0">
                <a:latin typeface="Times New Roman" pitchFamily="18" charset="0"/>
                <a:cs typeface="Times New Roman" pitchFamily="18" charset="0"/>
              </a:rPr>
              <a:t>convolution</a:t>
            </a:r>
            <a:r>
              <a:rPr lang="ru-RU" b="1"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 это мат</a:t>
            </a:r>
            <a:r>
              <a:rPr lang="en-US" dirty="0">
                <a:latin typeface="Times New Roman" pitchFamily="18" charset="0"/>
                <a:cs typeface="Times New Roman" pitchFamily="18" charset="0"/>
              </a:rPr>
              <a:t>.</a:t>
            </a:r>
            <a:r>
              <a:rPr lang="ru-RU" dirty="0" smtClean="0">
                <a:latin typeface="Times New Roman" pitchFamily="18" charset="0"/>
                <a:cs typeface="Times New Roman" pitchFamily="18" charset="0"/>
              </a:rPr>
              <a:t>операция функциональном анализе, которая при применении к двум функциям </a:t>
            </a:r>
            <a:r>
              <a:rPr lang="ru-RU" i="1" dirty="0" err="1" smtClean="0">
                <a:latin typeface="Times New Roman" pitchFamily="18" charset="0"/>
                <a:cs typeface="Times New Roman" pitchFamily="18" charset="0"/>
              </a:rPr>
              <a:t>f</a:t>
            </a:r>
            <a:r>
              <a:rPr lang="ru-RU" dirty="0" smtClean="0">
                <a:latin typeface="Times New Roman" pitchFamily="18" charset="0"/>
                <a:cs typeface="Times New Roman" pitchFamily="18" charset="0"/>
              </a:rPr>
              <a:t> и</a:t>
            </a:r>
            <a:r>
              <a:rPr lang="ru-RU" i="1" dirty="0" smtClean="0">
                <a:latin typeface="Times New Roman" pitchFamily="18" charset="0"/>
                <a:cs typeface="Times New Roman" pitchFamily="18" charset="0"/>
              </a:rPr>
              <a:t> </a:t>
            </a:r>
            <a:r>
              <a:rPr lang="ru-RU" i="1" dirty="0" err="1" smtClean="0">
                <a:latin typeface="Times New Roman" pitchFamily="18" charset="0"/>
                <a:cs typeface="Times New Roman" pitchFamily="18" charset="0"/>
              </a:rPr>
              <a:t>g</a:t>
            </a:r>
            <a:r>
              <a:rPr lang="ru-RU" dirty="0" smtClean="0">
                <a:latin typeface="Times New Roman" pitchFamily="18" charset="0"/>
                <a:cs typeface="Times New Roman" pitchFamily="18" charset="0"/>
              </a:rPr>
              <a:t> возвращает третью функцию, </a:t>
            </a:r>
            <a:r>
              <a:rPr lang="en-US" dirty="0" smtClean="0">
                <a:latin typeface="Times New Roman" pitchFamily="18" charset="0"/>
                <a:cs typeface="Times New Roman" pitchFamily="18" charset="0"/>
              </a:rPr>
              <a:t>c</a:t>
            </a:r>
            <a:r>
              <a:rPr lang="ru-RU" dirty="0" smtClean="0">
                <a:latin typeface="Times New Roman" pitchFamily="18" charset="0"/>
                <a:cs typeface="Times New Roman" pitchFamily="18" charset="0"/>
              </a:rPr>
              <a:t>соответствующую взаимно</a:t>
            </a:r>
            <a:r>
              <a:rPr lang="en-US"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корреляционной функции </a:t>
            </a:r>
            <a:r>
              <a:rPr lang="ru-RU" i="1" dirty="0" err="1" smtClean="0">
                <a:latin typeface="Times New Roman" pitchFamily="18" charset="0"/>
                <a:cs typeface="Times New Roman" pitchFamily="18" charset="0"/>
              </a:rPr>
              <a:t>f</a:t>
            </a:r>
            <a:r>
              <a:rPr lang="ru-RU" dirty="0" smtClean="0">
                <a:latin typeface="Times New Roman" pitchFamily="18" charset="0"/>
                <a:cs typeface="Times New Roman" pitchFamily="18" charset="0"/>
              </a:rPr>
              <a:t>(</a:t>
            </a:r>
            <a:r>
              <a:rPr lang="ru-RU" i="1" dirty="0" err="1" smtClean="0">
                <a:latin typeface="Times New Roman" pitchFamily="18" charset="0"/>
                <a:cs typeface="Times New Roman" pitchFamily="18" charset="0"/>
              </a:rPr>
              <a:t>x</a:t>
            </a:r>
            <a:r>
              <a:rPr lang="ru-RU" dirty="0" smtClean="0">
                <a:latin typeface="Times New Roman" pitchFamily="18" charset="0"/>
                <a:cs typeface="Times New Roman" pitchFamily="18" charset="0"/>
              </a:rPr>
              <a:t>) и </a:t>
            </a:r>
            <a:r>
              <a:rPr lang="ru-RU" i="1" dirty="0" err="1" smtClean="0">
                <a:latin typeface="Times New Roman" pitchFamily="18" charset="0"/>
                <a:cs typeface="Times New Roman" pitchFamily="18" charset="0"/>
              </a:rPr>
              <a:t>g</a:t>
            </a:r>
            <a:r>
              <a:rPr lang="ru-RU" dirty="0" smtClean="0">
                <a:latin typeface="Times New Roman" pitchFamily="18" charset="0"/>
                <a:cs typeface="Times New Roman" pitchFamily="18" charset="0"/>
              </a:rPr>
              <a:t>(−</a:t>
            </a:r>
            <a:r>
              <a:rPr lang="ru-RU" i="1" dirty="0" err="1" smtClean="0">
                <a:latin typeface="Times New Roman" pitchFamily="18" charset="0"/>
                <a:cs typeface="Times New Roman" pitchFamily="18" charset="0"/>
              </a:rPr>
              <a:t>x</a:t>
            </a:r>
            <a:r>
              <a:rPr lang="ru-RU" dirty="0" smtClean="0">
                <a:latin typeface="Times New Roman" pitchFamily="18" charset="0"/>
                <a:cs typeface="Times New Roman" pitchFamily="18" charset="0"/>
              </a:rPr>
              <a:t>). . </a:t>
            </a:r>
            <a:endParaRPr lang="en-US" b="1" dirty="0" smtClean="0">
              <a:latin typeface="Times New Roman" pitchFamily="18" charset="0"/>
              <a:cs typeface="Times New Roman" pitchFamily="18" charset="0"/>
            </a:endParaRPr>
          </a:p>
          <a:p>
            <a:pPr>
              <a:spcAft>
                <a:spcPts val="600"/>
              </a:spcAft>
            </a:pPr>
            <a:r>
              <a:rPr lang="ru-RU" b="1" dirty="0" smtClean="0">
                <a:latin typeface="Times New Roman" pitchFamily="18" charset="0"/>
                <a:cs typeface="Times New Roman" pitchFamily="18" charset="0"/>
              </a:rPr>
              <a:t>Интерпретация</a:t>
            </a:r>
            <a:r>
              <a:rPr lang="en-US" b="1"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 «схожесть» одной функции с отражённой и сдвинутой копией другой.</a:t>
            </a:r>
            <a:endParaRPr lang="en-US" dirty="0" smtClean="0">
              <a:latin typeface="Times New Roman" pitchFamily="18" charset="0"/>
              <a:cs typeface="Times New Roman" pitchFamily="18" charset="0"/>
            </a:endParaRPr>
          </a:p>
          <a:p>
            <a:pPr>
              <a:spcAft>
                <a:spcPts val="600"/>
              </a:spcAft>
            </a:pPr>
            <a:r>
              <a:rPr lang="ru-RU" b="1" dirty="0" smtClean="0">
                <a:latin typeface="Times New Roman" pitchFamily="18" charset="0"/>
                <a:cs typeface="Times New Roman" pitchFamily="18" charset="0"/>
              </a:rPr>
              <a:t>Интуитивно</a:t>
            </a:r>
            <a:r>
              <a:rPr lang="en-US" b="1" dirty="0" smtClean="0">
                <a:latin typeface="Times New Roman" pitchFamily="18" charset="0"/>
                <a:cs typeface="Times New Roman" pitchFamily="18" charset="0"/>
              </a:rPr>
              <a:t>:</a:t>
            </a:r>
            <a:r>
              <a:rPr lang="ru-RU" b="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свёртка скользящим окном вычисляет в каждом месте </a:t>
            </a:r>
            <a:r>
              <a:rPr lang="ru-RU" i="1" dirty="0" smtClean="0">
                <a:latin typeface="Times New Roman" pitchFamily="18" charset="0"/>
                <a:cs typeface="Times New Roman" pitchFamily="18" charset="0"/>
              </a:rPr>
              <a:t>взвешенную сумму</a:t>
            </a:r>
            <a:r>
              <a:rPr lang="ru-RU" dirty="0" smtClean="0">
                <a:latin typeface="Times New Roman" pitchFamily="18" charset="0"/>
                <a:cs typeface="Times New Roman" pitchFamily="18" charset="0"/>
              </a:rPr>
              <a:t> соседних значений, отражая степень похожести участка данных на шаблон ядра. Если участок “похож” на ядро, результирующее значение свёртки будет большим, и наоборот</a:t>
            </a:r>
            <a:endParaRPr lang="ru-RU" dirty="0">
              <a:latin typeface="Times New Roman" pitchFamily="18" charset="0"/>
              <a:cs typeface="Times New Roman" pitchFamily="18" charset="0"/>
            </a:endParaRPr>
          </a:p>
        </p:txBody>
      </p:sp>
      <p:sp>
        <p:nvSpPr>
          <p:cNvPr id="8" name="Прямоугольник 7"/>
          <p:cNvSpPr/>
          <p:nvPr/>
        </p:nvSpPr>
        <p:spPr>
          <a:xfrm>
            <a:off x="838200" y="4191000"/>
            <a:ext cx="7162800" cy="646331"/>
          </a:xfrm>
          <a:prstGeom prst="rect">
            <a:avLst/>
          </a:prstGeom>
        </p:spPr>
        <p:txBody>
          <a:bodyPr wrap="square">
            <a:spAutoFit/>
          </a:bodyPr>
          <a:lstStyle/>
          <a:p>
            <a:pPr algn="ctr"/>
            <a:r>
              <a:rPr lang="ru-RU" b="1" dirty="0" smtClean="0">
                <a:latin typeface="Times New Roman" pitchFamily="18" charset="0"/>
                <a:cs typeface="Times New Roman" pitchFamily="18" charset="0"/>
              </a:rPr>
              <a:t>Дискретная свёртка массивов </a:t>
            </a:r>
            <a:r>
              <a:rPr lang="en-US" b="1" dirty="0" smtClean="0">
                <a:latin typeface="Times New Roman" pitchFamily="18" charset="0"/>
                <a:cs typeface="Times New Roman" pitchFamily="18" charset="0"/>
              </a:rPr>
              <a:t>A </a:t>
            </a:r>
            <a:r>
              <a:rPr lang="ru-RU" b="1" dirty="0" smtClean="0">
                <a:latin typeface="Times New Roman" pitchFamily="18" charset="0"/>
                <a:cs typeface="Times New Roman" pitchFamily="18" charset="0"/>
              </a:rPr>
              <a:t>и </a:t>
            </a:r>
            <a:r>
              <a:rPr lang="en-US" b="1" dirty="0" smtClean="0">
                <a:latin typeface="Times New Roman" pitchFamily="18" charset="0"/>
                <a:cs typeface="Times New Roman" pitchFamily="18" charset="0"/>
              </a:rPr>
              <a:t>B</a:t>
            </a:r>
            <a:r>
              <a:rPr lang="ru-RU" b="1" dirty="0" smtClean="0">
                <a:latin typeface="Times New Roman" pitchFamily="18" charset="0"/>
                <a:cs typeface="Times New Roman" pitchFamily="18" charset="0"/>
              </a:rPr>
              <a:t> размера </a:t>
            </a:r>
            <a:r>
              <a:rPr lang="en-US" b="1" dirty="0" err="1" smtClean="0">
                <a:latin typeface="Times New Roman" pitchFamily="18" charset="0"/>
                <a:cs typeface="Times New Roman" pitchFamily="18" charset="0"/>
              </a:rPr>
              <a:t>n×n</a:t>
            </a:r>
            <a:r>
              <a:rPr lang="en-US" b="1"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и </a:t>
            </a:r>
            <a:r>
              <a:rPr lang="en-US" b="1" dirty="0" err="1" smtClean="0">
                <a:latin typeface="Times New Roman" pitchFamily="18" charset="0"/>
                <a:cs typeface="Times New Roman" pitchFamily="18" charset="0"/>
              </a:rPr>
              <a:t>m×m</a:t>
            </a:r>
            <a:r>
              <a:rPr lang="en-US" b="1"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даёт массив </a:t>
            </a:r>
            <a:r>
              <a:rPr lang="en-US" b="1" dirty="0" smtClean="0">
                <a:latin typeface="Times New Roman" pitchFamily="18" charset="0"/>
                <a:cs typeface="Times New Roman" pitchFamily="18" charset="0"/>
              </a:rPr>
              <a:t>C </a:t>
            </a:r>
            <a:r>
              <a:rPr lang="ru-RU" b="1" dirty="0" smtClean="0">
                <a:latin typeface="Times New Roman" pitchFamily="18" charset="0"/>
                <a:cs typeface="Times New Roman" pitchFamily="18" charset="0"/>
              </a:rPr>
              <a:t>размера (</a:t>
            </a:r>
            <a:r>
              <a:rPr lang="en-US" b="1" dirty="0" smtClean="0">
                <a:latin typeface="Times New Roman" pitchFamily="18" charset="0"/>
                <a:cs typeface="Times New Roman" pitchFamily="18" charset="0"/>
              </a:rPr>
              <a:t>n−m+1)×(n−m+1)</a:t>
            </a:r>
            <a:r>
              <a:rPr lang="ru-RU" b="1" dirty="0" smtClean="0">
                <a:latin typeface="Times New Roman" pitchFamily="18" charset="0"/>
                <a:cs typeface="Times New Roman" pitchFamily="18" charset="0"/>
              </a:rPr>
              <a:t>:</a:t>
            </a:r>
            <a:endParaRPr lang="ru-RU" b="1"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1981200" y="4953000"/>
            <a:ext cx="5105400" cy="638175"/>
          </a:xfrm>
          <a:prstGeom prst="rect">
            <a:avLst/>
          </a:prstGeom>
          <a:noFill/>
          <a:ln w="9525">
            <a:noFill/>
            <a:miter lim="800000"/>
            <a:headEnd/>
            <a:tailEnd/>
          </a:ln>
          <a:effectLst/>
        </p:spPr>
      </p:pic>
      <p:sp>
        <p:nvSpPr>
          <p:cNvPr id="10" name="Прямоугольник 9"/>
          <p:cNvSpPr/>
          <p:nvPr/>
        </p:nvSpPr>
        <p:spPr>
          <a:xfrm>
            <a:off x="0" y="5715000"/>
            <a:ext cx="9144000" cy="923330"/>
          </a:xfrm>
          <a:prstGeom prst="rect">
            <a:avLst/>
          </a:prstGeom>
        </p:spPr>
        <p:txBody>
          <a:bodyPr wrap="square">
            <a:spAutoFit/>
          </a:bodyPr>
          <a:lstStyle/>
          <a:p>
            <a:pPr algn="just"/>
            <a:r>
              <a:rPr lang="ru-RU" b="1" dirty="0" smtClean="0">
                <a:latin typeface="Times New Roman" pitchFamily="18" charset="0"/>
                <a:cs typeface="Times New Roman" pitchFamily="18" charset="0"/>
              </a:rPr>
              <a:t>Графически</a:t>
            </a:r>
            <a:r>
              <a:rPr lang="en-US"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наложение шаблона на данные</a:t>
            </a:r>
            <a:r>
              <a:rPr lang="ru-RU" dirty="0" smtClean="0">
                <a:latin typeface="Times New Roman" pitchFamily="18" charset="0"/>
                <a:cs typeface="Times New Roman" pitchFamily="18" charset="0"/>
              </a:rPr>
              <a:t>: форма одной функции “прикладывается” к другой при разных сдвигах и измеряется степень их перекрытия. Чем больше результат – тем больше текущий участок данных соответствует шаблону ядра.</a:t>
            </a:r>
            <a:endParaRPr lang="ru-RU" dirty="0">
              <a:latin typeface="Times New Roman" pitchFamily="18" charset="0"/>
              <a:cs typeface="Times New Roman" pitchFamily="18" charset="0"/>
            </a:endParaRPr>
          </a:p>
        </p:txBody>
      </p:sp>
      <p:pic>
        <p:nvPicPr>
          <p:cNvPr id="1028" name="Picture 4"/>
          <p:cNvPicPr>
            <a:picLocks noChangeAspect="1" noChangeArrowheads="1"/>
          </p:cNvPicPr>
          <p:nvPr/>
        </p:nvPicPr>
        <p:blipFill>
          <a:blip r:embed="rId3" cstate="print"/>
          <a:srcRect/>
          <a:stretch>
            <a:fillRect/>
          </a:stretch>
        </p:blipFill>
        <p:spPr bwMode="auto">
          <a:xfrm>
            <a:off x="1524000" y="3200400"/>
            <a:ext cx="5296618" cy="91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0" y="0"/>
            <a:ext cx="9144000" cy="461665"/>
          </a:xfrm>
          <a:prstGeom prst="rect">
            <a:avLst/>
          </a:prstGeom>
        </p:spPr>
        <p:txBody>
          <a:bodyPr wrap="square">
            <a:spAutoFit/>
          </a:bodyPr>
          <a:lstStyle/>
          <a:p>
            <a:pPr algn="ctr"/>
            <a:r>
              <a:rPr lang="en-US" sz="2400" b="1" dirty="0" err="1" smtClean="0">
                <a:latin typeface="Times New Roman" pitchFamily="18" charset="0"/>
                <a:cs typeface="Times New Roman" pitchFamily="18" charset="0"/>
              </a:rPr>
              <a:t>Depthwise</a:t>
            </a:r>
            <a:r>
              <a:rPr lang="en-US" sz="2400" b="1" dirty="0" smtClean="0">
                <a:latin typeface="Times New Roman" pitchFamily="18" charset="0"/>
                <a:cs typeface="Times New Roman" pitchFamily="18" charset="0"/>
              </a:rPr>
              <a:t> convolution</a:t>
            </a:r>
            <a:endParaRPr lang="ru-RU" sz="2400" dirty="0">
              <a:latin typeface="Times New Roman" pitchFamily="18" charset="0"/>
              <a:cs typeface="Times New Roman" pitchFamily="18" charset="0"/>
            </a:endParaRPr>
          </a:p>
        </p:txBody>
      </p:sp>
      <p:sp>
        <p:nvSpPr>
          <p:cNvPr id="7" name="Прямоугольник 6"/>
          <p:cNvSpPr/>
          <p:nvPr/>
        </p:nvSpPr>
        <p:spPr>
          <a:xfrm>
            <a:off x="2743200" y="6027003"/>
            <a:ext cx="3733800" cy="830997"/>
          </a:xfrm>
          <a:prstGeom prst="rect">
            <a:avLst/>
          </a:prstGeom>
        </p:spPr>
        <p:txBody>
          <a:bodyPr wrap="square">
            <a:spAutoFit/>
          </a:bodyPr>
          <a:lstStyle/>
          <a:p>
            <a:pPr lvl="0" algn="ctr"/>
            <a:r>
              <a:rPr lang="en-US" sz="2400" b="1" dirty="0" err="1">
                <a:solidFill>
                  <a:prstClr val="black"/>
                </a:solidFill>
                <a:latin typeface="Times New Roman" pitchFamily="18" charset="0"/>
                <a:cs typeface="Times New Roman" pitchFamily="18" charset="0"/>
              </a:rPr>
              <a:t>Depthwise</a:t>
            </a:r>
            <a:r>
              <a:rPr lang="en-US" sz="2400" b="1" dirty="0">
                <a:solidFill>
                  <a:prstClr val="black"/>
                </a:solidFill>
                <a:latin typeface="Times New Roman" pitchFamily="18" charset="0"/>
                <a:cs typeface="Times New Roman" pitchFamily="18" charset="0"/>
              </a:rPr>
              <a:t> (8 Groups) convolution</a:t>
            </a:r>
            <a:endParaRPr lang="ru-RU" sz="2400" dirty="0">
              <a:solidFill>
                <a:prstClr val="black"/>
              </a:solidFill>
              <a:latin typeface="Times New Roman" pitchFamily="18" charset="0"/>
              <a:cs typeface="Times New Roman" pitchFamily="18" charset="0"/>
            </a:endParaRPr>
          </a:p>
        </p:txBody>
      </p:sp>
      <p:pic>
        <p:nvPicPr>
          <p:cNvPr id="46082" name="Picture 2" descr="C:\Users\Katerina\YandexDisk\2024\ML_Engeneer\Deep_Learning\CV\depthwise-convolution-animation-3x3-kernel.gif"/>
          <p:cNvPicPr>
            <a:picLocks noChangeAspect="1" noChangeArrowheads="1" noCrop="1"/>
          </p:cNvPicPr>
          <p:nvPr/>
        </p:nvPicPr>
        <p:blipFill>
          <a:blip r:embed="rId2" cstate="print"/>
          <a:srcRect/>
          <a:stretch>
            <a:fillRect/>
          </a:stretch>
        </p:blipFill>
        <p:spPr bwMode="auto">
          <a:xfrm>
            <a:off x="0" y="838200"/>
            <a:ext cx="9144001" cy="51435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0" y="0"/>
            <a:ext cx="9144000" cy="461665"/>
          </a:xfrm>
          <a:prstGeom prst="rect">
            <a:avLst/>
          </a:prstGeom>
        </p:spPr>
        <p:txBody>
          <a:bodyPr wrap="square">
            <a:spAutoFit/>
          </a:bodyPr>
          <a:lstStyle/>
          <a:p>
            <a:pPr algn="ctr"/>
            <a:r>
              <a:rPr lang="en-US" sz="2400" b="1" dirty="0" err="1" smtClean="0">
                <a:latin typeface="Times New Roman" pitchFamily="18" charset="0"/>
                <a:cs typeface="Times New Roman" pitchFamily="18" charset="0"/>
              </a:rPr>
              <a:t>Pointwise</a:t>
            </a:r>
            <a:r>
              <a:rPr lang="en-US" sz="2400" b="1" dirty="0" smtClean="0">
                <a:latin typeface="Times New Roman" pitchFamily="18" charset="0"/>
                <a:cs typeface="Times New Roman" pitchFamily="18" charset="0"/>
              </a:rPr>
              <a:t> Convolution</a:t>
            </a:r>
            <a:endParaRPr lang="ru-RU" sz="2400" dirty="0">
              <a:latin typeface="Times New Roman" pitchFamily="18" charset="0"/>
              <a:cs typeface="Times New Roman" pitchFamily="18" charset="0"/>
            </a:endParaRPr>
          </a:p>
        </p:txBody>
      </p:sp>
      <p:sp>
        <p:nvSpPr>
          <p:cNvPr id="6" name="Прямоугольник 5"/>
          <p:cNvSpPr/>
          <p:nvPr/>
        </p:nvSpPr>
        <p:spPr>
          <a:xfrm>
            <a:off x="304800" y="533400"/>
            <a:ext cx="8686800" cy="2308324"/>
          </a:xfrm>
          <a:prstGeom prst="rect">
            <a:avLst/>
          </a:prstGeom>
        </p:spPr>
        <p:txBody>
          <a:bodyPr wrap="square">
            <a:spAutoFit/>
          </a:bodyPr>
          <a:lstStyle/>
          <a:p>
            <a:r>
              <a:rPr lang="en-US" dirty="0"/>
              <a:t>Initially 1x1 convolutions were proposed at </a:t>
            </a:r>
            <a:r>
              <a:rPr lang="en-US" dirty="0">
                <a:hlinkClick r:id="rId2"/>
              </a:rPr>
              <a:t>Network-in-network(</a:t>
            </a:r>
            <a:r>
              <a:rPr lang="en-US" dirty="0" err="1">
                <a:hlinkClick r:id="rId2"/>
              </a:rPr>
              <a:t>NiN</a:t>
            </a:r>
            <a:r>
              <a:rPr lang="en-US" dirty="0">
                <a:hlinkClick r:id="rId2"/>
              </a:rPr>
              <a:t>)</a:t>
            </a:r>
            <a:r>
              <a:rPr lang="en-US" dirty="0"/>
              <a:t>. After they were highly used in </a:t>
            </a:r>
            <a:r>
              <a:rPr lang="en-US" dirty="0" err="1">
                <a:hlinkClick r:id="rId3"/>
              </a:rPr>
              <a:t>GoogleNet</a:t>
            </a:r>
            <a:r>
              <a:rPr lang="en-US" dirty="0">
                <a:hlinkClick r:id="rId3"/>
              </a:rPr>
              <a:t> architecture</a:t>
            </a:r>
            <a:r>
              <a:rPr lang="en-US" dirty="0"/>
              <a:t>. Main features of such layers:</a:t>
            </a:r>
          </a:p>
          <a:p>
            <a:r>
              <a:rPr lang="en-US" dirty="0"/>
              <a:t>Reduce or increase dimensionality</a:t>
            </a:r>
          </a:p>
          <a:p>
            <a:r>
              <a:rPr lang="en-US" dirty="0"/>
              <a:t>Apply nonlinearity again after convolution</a:t>
            </a:r>
          </a:p>
          <a:p>
            <a:r>
              <a:rPr lang="en-US" dirty="0"/>
              <a:t>Can be considered as “feature pooling”</a:t>
            </a:r>
          </a:p>
          <a:p>
            <a:r>
              <a:rPr lang="en-US" dirty="0"/>
              <a:t>They are used in such way: we have image with size 32x32x100, where 100 means features, and after applying 20 1x1 convolutions filters we will get images with 32x32x20 dimensions.</a:t>
            </a:r>
          </a:p>
        </p:txBody>
      </p:sp>
      <p:pic>
        <p:nvPicPr>
          <p:cNvPr id="47108" name="Picture 4" descr="https://www.researchgate.net/profile/Nghia-Duong-Trung/publication/333506478/figure/fig2/AS:801366712778752@1568072121875/A-depthwise-and-a-pointwise-convolutions_W640.jpg"/>
          <p:cNvPicPr>
            <a:picLocks noChangeAspect="1" noChangeArrowheads="1"/>
          </p:cNvPicPr>
          <p:nvPr/>
        </p:nvPicPr>
        <p:blipFill>
          <a:blip r:embed="rId4" cstate="print"/>
          <a:srcRect/>
          <a:stretch>
            <a:fillRect/>
          </a:stretch>
        </p:blipFill>
        <p:spPr bwMode="auto">
          <a:xfrm>
            <a:off x="1143000" y="3429000"/>
            <a:ext cx="5934075" cy="2543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0" y="0"/>
            <a:ext cx="9144000" cy="400110"/>
          </a:xfrm>
          <a:prstGeom prst="rect">
            <a:avLst/>
          </a:prstGeom>
        </p:spPr>
        <p:txBody>
          <a:bodyPr wrap="square">
            <a:spAutoFit/>
          </a:bodyPr>
          <a:lstStyle/>
          <a:p>
            <a:pPr algn="ctr"/>
            <a:r>
              <a:rPr lang="en-US" sz="2000" b="1" dirty="0" err="1" smtClean="0">
                <a:latin typeface="Times New Roman" pitchFamily="18" charset="0"/>
                <a:cs typeface="Times New Roman" pitchFamily="18" charset="0"/>
              </a:rPr>
              <a:t>Depthwise</a:t>
            </a:r>
            <a:r>
              <a:rPr lang="en-US" sz="2000" b="1" dirty="0" smtClean="0">
                <a:latin typeface="Times New Roman" pitchFamily="18" charset="0"/>
                <a:cs typeface="Times New Roman" pitchFamily="18" charset="0"/>
              </a:rPr>
              <a:t> Separable Convolution: </a:t>
            </a:r>
            <a:r>
              <a:rPr lang="en-US" sz="2000" b="1" dirty="0" err="1" smtClean="0">
                <a:latin typeface="Times New Roman" pitchFamily="18" charset="0"/>
                <a:cs typeface="Times New Roman" pitchFamily="18" charset="0"/>
              </a:rPr>
              <a:t>Depthwise</a:t>
            </a:r>
            <a:r>
              <a:rPr lang="en-US" sz="2000" b="1" dirty="0" smtClean="0">
                <a:latin typeface="Times New Roman" pitchFamily="18" charset="0"/>
                <a:cs typeface="Times New Roman" pitchFamily="18" charset="0"/>
              </a:rPr>
              <a:t> + </a:t>
            </a:r>
            <a:r>
              <a:rPr lang="en-US" sz="2000" b="1" dirty="0" err="1" smtClean="0">
                <a:latin typeface="Times New Roman" pitchFamily="18" charset="0"/>
                <a:cs typeface="Times New Roman" pitchFamily="18" charset="0"/>
              </a:rPr>
              <a:t>Pointwise</a:t>
            </a:r>
            <a:r>
              <a:rPr lang="en-US" sz="2000" b="1" dirty="0" smtClean="0">
                <a:latin typeface="Times New Roman" pitchFamily="18" charset="0"/>
                <a:cs typeface="Times New Roman" pitchFamily="18" charset="0"/>
              </a:rPr>
              <a:t> </a:t>
            </a:r>
            <a:endParaRPr lang="en-US" sz="2000" b="1" dirty="0" smtClean="0">
              <a:latin typeface="Times New Roman" pitchFamily="18" charset="0"/>
              <a:cs typeface="Times New Roman" pitchFamily="18" charset="0"/>
            </a:endParaRPr>
          </a:p>
        </p:txBody>
      </p:sp>
      <p:sp>
        <p:nvSpPr>
          <p:cNvPr id="13" name="Прямоугольник 12"/>
          <p:cNvSpPr/>
          <p:nvPr/>
        </p:nvSpPr>
        <p:spPr>
          <a:xfrm>
            <a:off x="152400" y="4114800"/>
            <a:ext cx="2743200" cy="1477328"/>
          </a:xfrm>
          <a:prstGeom prst="rect">
            <a:avLst/>
          </a:prstGeom>
        </p:spPr>
        <p:txBody>
          <a:bodyPr wrap="square">
            <a:spAutoFit/>
          </a:bodyPr>
          <a:lstStyle/>
          <a:p>
            <a:pPr algn="ctr"/>
            <a:r>
              <a:rPr lang="en-US" dirty="0" smtClean="0"/>
              <a:t>Two steps:</a:t>
            </a:r>
          </a:p>
          <a:p>
            <a:pPr algn="ctr"/>
            <a:endParaRPr lang="en-US" dirty="0" smtClean="0"/>
          </a:p>
          <a:p>
            <a:pPr algn="ctr"/>
            <a:r>
              <a:rPr lang="en-US" dirty="0" err="1" smtClean="0"/>
              <a:t>Depthwise</a:t>
            </a:r>
            <a:r>
              <a:rPr lang="en-US" dirty="0" smtClean="0"/>
              <a:t> Convolution</a:t>
            </a:r>
          </a:p>
          <a:p>
            <a:pPr algn="ctr"/>
            <a:endParaRPr lang="en-US" dirty="0" smtClean="0"/>
          </a:p>
          <a:p>
            <a:pPr algn="ctr"/>
            <a:r>
              <a:rPr lang="en-US" dirty="0" err="1" smtClean="0"/>
              <a:t>Pointwise</a:t>
            </a:r>
            <a:r>
              <a:rPr lang="en-US" dirty="0" smtClean="0"/>
              <a:t> </a:t>
            </a:r>
            <a:r>
              <a:rPr lang="en-US" dirty="0"/>
              <a:t>Convolution. </a:t>
            </a:r>
            <a:endParaRPr lang="ru-RU" dirty="0"/>
          </a:p>
        </p:txBody>
      </p:sp>
      <p:pic>
        <p:nvPicPr>
          <p:cNvPr id="33794" name="Picture 2"/>
          <p:cNvPicPr>
            <a:picLocks noChangeAspect="1" noChangeArrowheads="1"/>
          </p:cNvPicPr>
          <p:nvPr/>
        </p:nvPicPr>
        <p:blipFill>
          <a:blip r:embed="rId2" cstate="print"/>
          <a:srcRect/>
          <a:stretch>
            <a:fillRect/>
          </a:stretch>
        </p:blipFill>
        <p:spPr bwMode="auto">
          <a:xfrm>
            <a:off x="152400" y="533400"/>
            <a:ext cx="5338568" cy="3200400"/>
          </a:xfrm>
          <a:prstGeom prst="rect">
            <a:avLst/>
          </a:prstGeom>
          <a:noFill/>
          <a:ln w="9525">
            <a:noFill/>
            <a:miter lim="800000"/>
            <a:headEnd/>
            <a:tailEnd/>
          </a:ln>
          <a:effectLst/>
        </p:spPr>
      </p:pic>
      <p:pic>
        <p:nvPicPr>
          <p:cNvPr id="33795" name="Picture 3" descr="C:\Users\Katerina\YandexDisk\2024\ML_Engeneer\Deep_Learning\CV\depthwise-separable-convolution-animation-3x3-kernel.gif"/>
          <p:cNvPicPr>
            <a:picLocks noChangeAspect="1" noChangeArrowheads="1" noCrop="1"/>
          </p:cNvPicPr>
          <p:nvPr/>
        </p:nvPicPr>
        <p:blipFill>
          <a:blip r:embed="rId3" cstate="print"/>
          <a:srcRect/>
          <a:stretch>
            <a:fillRect/>
          </a:stretch>
        </p:blipFill>
        <p:spPr bwMode="auto">
          <a:xfrm>
            <a:off x="2971800" y="3386138"/>
            <a:ext cx="6172200" cy="3471862"/>
          </a:xfrm>
          <a:prstGeom prst="rect">
            <a:avLst/>
          </a:prstGeom>
          <a:noFill/>
        </p:spPr>
      </p:pic>
      <p:sp>
        <p:nvSpPr>
          <p:cNvPr id="15" name="Прямоугольник 14"/>
          <p:cNvSpPr/>
          <p:nvPr/>
        </p:nvSpPr>
        <p:spPr>
          <a:xfrm>
            <a:off x="5638800" y="1524000"/>
            <a:ext cx="2819400"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L="171450" indent="-171450">
              <a:buFont typeface="Arial" pitchFamily="34" charset="0"/>
              <a:buChar char="•"/>
            </a:pPr>
            <a:r>
              <a:rPr lang="en-US" dirty="0" smtClean="0"/>
              <a:t>computational cost </a:t>
            </a:r>
          </a:p>
          <a:p>
            <a:pPr marL="171450" indent="-171450">
              <a:buFont typeface="Arial" pitchFamily="34" charset="0"/>
              <a:buChar char="•"/>
            </a:pPr>
            <a:r>
              <a:rPr lang="en-US" dirty="0" smtClean="0"/>
              <a:t>the number of parameters </a:t>
            </a:r>
            <a:endParaRPr lang="ru-RU" dirty="0"/>
          </a:p>
        </p:txBody>
      </p:sp>
      <p:sp>
        <p:nvSpPr>
          <p:cNvPr id="16" name="Стрелка вниз 15"/>
          <p:cNvSpPr/>
          <p:nvPr/>
        </p:nvSpPr>
        <p:spPr>
          <a:xfrm>
            <a:off x="8686800" y="1524000"/>
            <a:ext cx="381000" cy="8382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17" name="Прямоугольник 16"/>
          <p:cNvSpPr/>
          <p:nvPr/>
        </p:nvSpPr>
        <p:spPr>
          <a:xfrm>
            <a:off x="5715000" y="2667000"/>
            <a:ext cx="3239798"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smtClean="0"/>
              <a:t>maintaining similar performance</a:t>
            </a:r>
            <a:endParaRPr lang="ru-R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0" y="0"/>
            <a:ext cx="9144000" cy="400110"/>
          </a:xfrm>
          <a:prstGeom prst="rect">
            <a:avLst/>
          </a:prstGeom>
        </p:spPr>
        <p:txBody>
          <a:bodyPr wrap="square">
            <a:spAutoFit/>
          </a:bodyPr>
          <a:lstStyle/>
          <a:p>
            <a:pPr algn="ctr"/>
            <a:r>
              <a:rPr lang="en-US" sz="2000" b="1" dirty="0" err="1" smtClean="0">
                <a:latin typeface="Times New Roman" pitchFamily="18" charset="0"/>
                <a:cs typeface="Times New Roman" pitchFamily="18" charset="0"/>
              </a:rPr>
              <a:t>Depthwise</a:t>
            </a:r>
            <a:r>
              <a:rPr lang="en-US" sz="2000" b="1" dirty="0" smtClean="0">
                <a:latin typeface="Times New Roman" pitchFamily="18" charset="0"/>
                <a:cs typeface="Times New Roman" pitchFamily="18" charset="0"/>
              </a:rPr>
              <a:t> Separable Convolution</a:t>
            </a:r>
          </a:p>
        </p:txBody>
      </p:sp>
      <p:sp>
        <p:nvSpPr>
          <p:cNvPr id="5" name="Прямоугольник 4"/>
          <p:cNvSpPr/>
          <p:nvPr/>
        </p:nvSpPr>
        <p:spPr>
          <a:xfrm>
            <a:off x="0" y="457200"/>
            <a:ext cx="9144000" cy="2308324"/>
          </a:xfrm>
          <a:prstGeom prst="rect">
            <a:avLst/>
          </a:prstGeom>
        </p:spPr>
        <p:txBody>
          <a:bodyPr wrap="square">
            <a:spAutoFit/>
          </a:bodyPr>
          <a:lstStyle/>
          <a:p>
            <a:r>
              <a:rPr lang="en-US" b="1" dirty="0" err="1"/>
              <a:t>Depthwise</a:t>
            </a:r>
            <a:r>
              <a:rPr lang="en-US" b="1" dirty="0"/>
              <a:t> Convolution:</a:t>
            </a:r>
            <a:r>
              <a:rPr lang="en-US" dirty="0"/>
              <a:t> A single </a:t>
            </a:r>
            <a:r>
              <a:rPr lang="en-US" dirty="0" smtClean="0"/>
              <a:t>convolution </a:t>
            </a:r>
            <a:r>
              <a:rPr lang="en-US" dirty="0"/>
              <a:t>filter applies separately to each channel of the </a:t>
            </a:r>
            <a:r>
              <a:rPr lang="en-US" dirty="0" smtClean="0"/>
              <a:t>input. </a:t>
            </a:r>
            <a:r>
              <a:rPr lang="en-US" dirty="0"/>
              <a:t>A dedicated kernel convolves each channel. </a:t>
            </a:r>
            <a:r>
              <a:rPr lang="en-US" dirty="0" smtClean="0"/>
              <a:t>In </a:t>
            </a:r>
            <a:r>
              <a:rPr lang="en-US" dirty="0"/>
              <a:t>an RGB image with 3 channels, each channel receives its kernel, </a:t>
            </a:r>
            <a:r>
              <a:rPr lang="en-US" dirty="0" smtClean="0"/>
              <a:t>the </a:t>
            </a:r>
            <a:r>
              <a:rPr lang="en-US" dirty="0"/>
              <a:t>output retains the same number of channels as the input.</a:t>
            </a:r>
          </a:p>
          <a:p>
            <a:r>
              <a:rPr lang="en-US" b="1" dirty="0" err="1"/>
              <a:t>Pointwise</a:t>
            </a:r>
            <a:r>
              <a:rPr lang="en-US" b="1" dirty="0"/>
              <a:t> Convolution:</a:t>
            </a:r>
            <a:r>
              <a:rPr lang="en-US" dirty="0"/>
              <a:t> </a:t>
            </a:r>
            <a:r>
              <a:rPr lang="en-US" dirty="0" smtClean="0"/>
              <a:t>This </a:t>
            </a:r>
            <a:r>
              <a:rPr lang="en-US" dirty="0"/>
              <a:t>step uses a 1×1 convolution to combine the outputs of the </a:t>
            </a:r>
            <a:r>
              <a:rPr lang="en-US" dirty="0" err="1"/>
              <a:t>depthwise</a:t>
            </a:r>
            <a:r>
              <a:rPr lang="en-US" dirty="0"/>
              <a:t> convolution across the channels. This means it takes the </a:t>
            </a:r>
            <a:r>
              <a:rPr lang="en-US" dirty="0" err="1"/>
              <a:t>depthwise</a:t>
            </a:r>
            <a:r>
              <a:rPr lang="en-US" dirty="0"/>
              <a:t> convolved channels and applies a 1×1 </a:t>
            </a:r>
            <a:r>
              <a:rPr lang="en-US" dirty="0" err="1"/>
              <a:t>convolutional</a:t>
            </a:r>
            <a:r>
              <a:rPr lang="en-US" dirty="0"/>
              <a:t> filter to each pixel, combining information across the different channels. </a:t>
            </a:r>
            <a:r>
              <a:rPr lang="en-US" dirty="0" smtClean="0"/>
              <a:t>It integrates </a:t>
            </a:r>
            <a:r>
              <a:rPr lang="en-US" dirty="0"/>
              <a:t>the features extracted independently by the </a:t>
            </a:r>
            <a:r>
              <a:rPr lang="en-US" dirty="0" err="1"/>
              <a:t>depthwise</a:t>
            </a:r>
            <a:r>
              <a:rPr lang="en-US" dirty="0"/>
              <a:t> step, creating an aggregated feature map.</a:t>
            </a:r>
          </a:p>
        </p:txBody>
      </p:sp>
      <p:sp>
        <p:nvSpPr>
          <p:cNvPr id="6" name="Прямоугольник 5"/>
          <p:cNvSpPr/>
          <p:nvPr/>
        </p:nvSpPr>
        <p:spPr>
          <a:xfrm>
            <a:off x="152400" y="4343400"/>
            <a:ext cx="3962400" cy="2031325"/>
          </a:xfrm>
          <a:prstGeom prst="rect">
            <a:avLst/>
          </a:prstGeom>
        </p:spPr>
        <p:txBody>
          <a:bodyPr wrap="square">
            <a:spAutoFit/>
          </a:bodyPr>
          <a:lstStyle/>
          <a:p>
            <a:r>
              <a:rPr lang="en-US" dirty="0" err="1" smtClean="0"/>
              <a:t>Standart</a:t>
            </a:r>
            <a:r>
              <a:rPr lang="en-US" dirty="0" smtClean="0"/>
              <a:t> Convolution:</a:t>
            </a:r>
            <a:endParaRPr lang="en-US" dirty="0"/>
          </a:p>
          <a:p>
            <a:r>
              <a:rPr lang="en-US" b="1" dirty="0"/>
              <a:t>Input Feature Map:</a:t>
            </a:r>
            <a:r>
              <a:rPr lang="en-US" dirty="0"/>
              <a:t> 32 Channels</a:t>
            </a:r>
          </a:p>
          <a:p>
            <a:r>
              <a:rPr lang="en-US" b="1" dirty="0"/>
              <a:t>Output Feature Map:</a:t>
            </a:r>
            <a:r>
              <a:rPr lang="en-US" dirty="0"/>
              <a:t> 64 Channels</a:t>
            </a:r>
          </a:p>
          <a:p>
            <a:r>
              <a:rPr lang="en-US" b="1" dirty="0"/>
              <a:t>Kernel Size for Convolution:</a:t>
            </a:r>
            <a:r>
              <a:rPr lang="en-US" dirty="0"/>
              <a:t> 3 x 3</a:t>
            </a:r>
          </a:p>
          <a:p>
            <a:r>
              <a:rPr lang="en-US" dirty="0"/>
              <a:t>Standard Convolution:</a:t>
            </a:r>
          </a:p>
          <a:p>
            <a:r>
              <a:rPr lang="en-US" b="1" dirty="0"/>
              <a:t>Parameters</a:t>
            </a:r>
            <a:r>
              <a:rPr lang="en-US" dirty="0"/>
              <a:t> =3×3×32×64</a:t>
            </a:r>
          </a:p>
          <a:p>
            <a:r>
              <a:rPr lang="en-US" b="1" dirty="0"/>
              <a:t>Total Parameters</a:t>
            </a:r>
            <a:r>
              <a:rPr lang="en-US" dirty="0"/>
              <a:t> =</a:t>
            </a:r>
            <a:r>
              <a:rPr lang="en-US" dirty="0" smtClean="0"/>
              <a:t>18432</a:t>
            </a:r>
            <a:endParaRPr lang="en-US" dirty="0"/>
          </a:p>
        </p:txBody>
      </p:sp>
      <p:sp>
        <p:nvSpPr>
          <p:cNvPr id="7" name="Прямоугольник 6"/>
          <p:cNvSpPr/>
          <p:nvPr/>
        </p:nvSpPr>
        <p:spPr>
          <a:xfrm>
            <a:off x="4572000" y="4267200"/>
            <a:ext cx="4572000" cy="2308324"/>
          </a:xfrm>
          <a:prstGeom prst="rect">
            <a:avLst/>
          </a:prstGeom>
        </p:spPr>
        <p:txBody>
          <a:bodyPr>
            <a:spAutoFit/>
          </a:bodyPr>
          <a:lstStyle/>
          <a:p>
            <a:r>
              <a:rPr lang="en-US" dirty="0" err="1" smtClean="0"/>
              <a:t>Depthwise</a:t>
            </a:r>
            <a:r>
              <a:rPr lang="en-US" dirty="0" smtClean="0"/>
              <a:t> Separable Convolution:</a:t>
            </a:r>
          </a:p>
          <a:p>
            <a:r>
              <a:rPr lang="en-US" dirty="0" err="1" smtClean="0"/>
              <a:t>Depthwise</a:t>
            </a:r>
            <a:r>
              <a:rPr lang="en-US" dirty="0" smtClean="0"/>
              <a:t> Convolution:</a:t>
            </a:r>
          </a:p>
          <a:p>
            <a:pPr lvl="1"/>
            <a:r>
              <a:rPr lang="en-US" b="1" dirty="0" smtClean="0"/>
              <a:t>Parameters=</a:t>
            </a:r>
            <a:r>
              <a:rPr lang="en-US" dirty="0" smtClean="0"/>
              <a:t> 3 x 3 x 32</a:t>
            </a:r>
          </a:p>
          <a:p>
            <a:pPr lvl="1"/>
            <a:r>
              <a:rPr lang="en-US" b="1" dirty="0" smtClean="0"/>
              <a:t>Parameters=</a:t>
            </a:r>
            <a:r>
              <a:rPr lang="en-US" dirty="0" smtClean="0"/>
              <a:t>288</a:t>
            </a:r>
          </a:p>
          <a:p>
            <a:r>
              <a:rPr lang="en-US" dirty="0" err="1" smtClean="0"/>
              <a:t>Pointwise</a:t>
            </a:r>
            <a:r>
              <a:rPr lang="en-US" dirty="0" smtClean="0"/>
              <a:t> Convolution:</a:t>
            </a:r>
          </a:p>
          <a:p>
            <a:pPr lvl="1"/>
            <a:r>
              <a:rPr lang="en-US" b="1" dirty="0" err="1" smtClean="0"/>
              <a:t>Parameteres</a:t>
            </a:r>
            <a:r>
              <a:rPr lang="en-US" b="1" dirty="0" smtClean="0"/>
              <a:t>=</a:t>
            </a:r>
            <a:r>
              <a:rPr lang="en-US" dirty="0" smtClean="0"/>
              <a:t> 1 x 1 x32 x 64</a:t>
            </a:r>
          </a:p>
          <a:p>
            <a:pPr lvl="1"/>
            <a:r>
              <a:rPr lang="en-US" b="1" dirty="0" smtClean="0"/>
              <a:t>Parameters=</a:t>
            </a:r>
            <a:r>
              <a:rPr lang="en-US" dirty="0" smtClean="0"/>
              <a:t> 2048</a:t>
            </a:r>
          </a:p>
          <a:p>
            <a:r>
              <a:rPr lang="en-US" b="1" dirty="0" smtClean="0"/>
              <a:t>Total </a:t>
            </a:r>
            <a:r>
              <a:rPr lang="en-US" b="1" dirty="0" err="1" smtClean="0"/>
              <a:t>Prameters</a:t>
            </a:r>
            <a:r>
              <a:rPr lang="en-US" b="1" dirty="0" smtClean="0"/>
              <a:t>=</a:t>
            </a:r>
            <a:r>
              <a:rPr lang="en-US" dirty="0" smtClean="0"/>
              <a:t> 2336</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0" y="0"/>
            <a:ext cx="9144000" cy="400110"/>
          </a:xfrm>
          <a:prstGeom prst="rect">
            <a:avLst/>
          </a:prstGeom>
        </p:spPr>
        <p:txBody>
          <a:bodyPr wrap="square">
            <a:spAutoFit/>
          </a:bodyPr>
          <a:lstStyle/>
          <a:p>
            <a:pPr algn="ctr"/>
            <a:r>
              <a:rPr lang="en-US" sz="2000" b="1" dirty="0" err="1" smtClean="0">
                <a:latin typeface="Times New Roman" pitchFamily="18" charset="0"/>
                <a:cs typeface="Times New Roman" pitchFamily="18" charset="0"/>
              </a:rPr>
              <a:t>Depthwise</a:t>
            </a:r>
            <a:r>
              <a:rPr lang="en-US" sz="2000" b="1" dirty="0" smtClean="0">
                <a:latin typeface="Times New Roman" pitchFamily="18" charset="0"/>
                <a:cs typeface="Times New Roman" pitchFamily="18" charset="0"/>
              </a:rPr>
              <a:t> Separable Convolution</a:t>
            </a:r>
          </a:p>
        </p:txBody>
      </p:sp>
      <p:sp>
        <p:nvSpPr>
          <p:cNvPr id="8" name="Прямоугольник 7"/>
          <p:cNvSpPr/>
          <p:nvPr/>
        </p:nvSpPr>
        <p:spPr>
          <a:xfrm>
            <a:off x="0" y="1676400"/>
            <a:ext cx="9144000" cy="2862322"/>
          </a:xfrm>
          <a:prstGeom prst="rect">
            <a:avLst/>
          </a:prstGeom>
        </p:spPr>
        <p:txBody>
          <a:bodyPr wrap="square">
            <a:spAutoFit/>
          </a:bodyPr>
          <a:lstStyle/>
          <a:p>
            <a:r>
              <a:rPr lang="en-US" dirty="0" err="1">
                <a:hlinkClick r:id="rId2"/>
              </a:rPr>
              <a:t>Depthwise</a:t>
            </a:r>
            <a:r>
              <a:rPr lang="en-US" dirty="0">
                <a:hlinkClick r:id="rId2"/>
              </a:rPr>
              <a:t> separable convolutions</a:t>
            </a:r>
            <a:r>
              <a:rPr lang="en-US" dirty="0"/>
              <a:t> are particularly prominent in models designed for mobile and </a:t>
            </a:r>
            <a:r>
              <a:rPr lang="en-US" dirty="0">
                <a:hlinkClick r:id="rId3"/>
              </a:rPr>
              <a:t>edge computing</a:t>
            </a:r>
            <a:r>
              <a:rPr lang="en-US" dirty="0"/>
              <a:t>, like the </a:t>
            </a:r>
            <a:r>
              <a:rPr lang="en-US" dirty="0" err="1"/>
              <a:t>MobileNet</a:t>
            </a:r>
            <a:r>
              <a:rPr lang="en-US" dirty="0"/>
              <a:t> architectures. These models are optimized for environments where computational resources, power, and memory are limited:</a:t>
            </a:r>
          </a:p>
          <a:p>
            <a:r>
              <a:rPr lang="en-US" b="1" dirty="0" err="1"/>
              <a:t>MobileNet</a:t>
            </a:r>
            <a:r>
              <a:rPr lang="en-US" b="1" dirty="0"/>
              <a:t> Architectures:</a:t>
            </a:r>
            <a:r>
              <a:rPr lang="en-US" dirty="0"/>
              <a:t> </a:t>
            </a:r>
            <a:r>
              <a:rPr lang="en-US" dirty="0" err="1"/>
              <a:t>MobileNet</a:t>
            </a:r>
            <a:r>
              <a:rPr lang="en-US" dirty="0"/>
              <a:t> models utilize </a:t>
            </a:r>
            <a:r>
              <a:rPr lang="en-US" dirty="0" err="1"/>
              <a:t>depthwise</a:t>
            </a:r>
            <a:r>
              <a:rPr lang="en-US" dirty="0"/>
              <a:t> separable convolutions extensively to provide lightweight deep neural networks. These models maintain high accuracy while being computationally efficient and small in size, making them suitable for running on mobile devices, </a:t>
            </a:r>
            <a:r>
              <a:rPr lang="en-US" dirty="0">
                <a:hlinkClick r:id="rId4"/>
              </a:rPr>
              <a:t>embedded systems</a:t>
            </a:r>
            <a:r>
              <a:rPr lang="en-US" dirty="0"/>
              <a:t>, or any platform where resources are constrained.</a:t>
            </a:r>
          </a:p>
          <a:p>
            <a:r>
              <a:rPr lang="en-US" b="1" dirty="0"/>
              <a:t>Suitability for Real-Time Applications:</a:t>
            </a:r>
            <a:r>
              <a:rPr lang="en-US" dirty="0"/>
              <a:t> The efficiency of </a:t>
            </a:r>
            <a:r>
              <a:rPr lang="en-US" dirty="0" err="1"/>
              <a:t>depthwise</a:t>
            </a:r>
            <a:r>
              <a:rPr lang="en-US" dirty="0"/>
              <a:t> separable convolutions makes them ideal for real-time applications on mobile devices, such as real-time image and video processing, </a:t>
            </a:r>
            <a:r>
              <a:rPr lang="en-US" dirty="0">
                <a:hlinkClick r:id="rId5"/>
              </a:rPr>
              <a:t>face detection</a:t>
            </a:r>
            <a:r>
              <a:rPr lang="en-US" dirty="0"/>
              <a:t>, and </a:t>
            </a:r>
            <a:r>
              <a:rPr lang="en-US" dirty="0">
                <a:hlinkClick r:id="rId6"/>
              </a:rPr>
              <a:t>AR and VR</a:t>
            </a:r>
            <a:r>
              <a:rPr lang="en-US"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2895600" y="0"/>
            <a:ext cx="2844048" cy="461665"/>
          </a:xfrm>
          <a:prstGeom prst="rect">
            <a:avLst/>
          </a:prstGeom>
        </p:spPr>
        <p:txBody>
          <a:bodyPr wrap="none">
            <a:spAutoFit/>
          </a:bodyPr>
          <a:lstStyle/>
          <a:p>
            <a:r>
              <a:rPr lang="en-US" sz="2400" b="1" dirty="0" smtClean="0">
                <a:latin typeface="Times New Roman" pitchFamily="18" charset="0"/>
                <a:cs typeface="Times New Roman" pitchFamily="18" charset="0"/>
              </a:rPr>
              <a:t>Dilated </a:t>
            </a:r>
            <a:r>
              <a:rPr lang="en-US" sz="2400" b="1" dirty="0">
                <a:latin typeface="Times New Roman" pitchFamily="18" charset="0"/>
                <a:cs typeface="Times New Roman" pitchFamily="18" charset="0"/>
              </a:rPr>
              <a:t>Convolution</a:t>
            </a:r>
            <a:endParaRPr lang="ru-RU" sz="2400" b="1" dirty="0">
              <a:latin typeface="Times New Roman" pitchFamily="18" charset="0"/>
              <a:cs typeface="Times New Roman" pitchFamily="18" charset="0"/>
            </a:endParaRPr>
          </a:p>
        </p:txBody>
      </p:sp>
      <p:pic>
        <p:nvPicPr>
          <p:cNvPr id="28674" name="Picture 2" descr="diagram of normal convolution vs dialted convolution"/>
          <p:cNvPicPr>
            <a:picLocks noChangeAspect="1" noChangeArrowheads="1"/>
          </p:cNvPicPr>
          <p:nvPr/>
        </p:nvPicPr>
        <p:blipFill>
          <a:blip r:embed="rId2" cstate="print"/>
          <a:srcRect/>
          <a:stretch>
            <a:fillRect/>
          </a:stretch>
        </p:blipFill>
        <p:spPr bwMode="auto">
          <a:xfrm>
            <a:off x="152400" y="914400"/>
            <a:ext cx="3876899" cy="2514600"/>
          </a:xfrm>
          <a:prstGeom prst="rect">
            <a:avLst/>
          </a:prstGeom>
          <a:noFill/>
        </p:spPr>
      </p:pic>
      <p:sp>
        <p:nvSpPr>
          <p:cNvPr id="13" name="Прямоугольник 12"/>
          <p:cNvSpPr/>
          <p:nvPr/>
        </p:nvSpPr>
        <p:spPr>
          <a:xfrm>
            <a:off x="4114800" y="838200"/>
            <a:ext cx="5029200" cy="3323987"/>
          </a:xfrm>
          <a:prstGeom prst="rect">
            <a:avLst/>
          </a:prstGeom>
        </p:spPr>
        <p:txBody>
          <a:bodyPr wrap="square">
            <a:spAutoFit/>
          </a:bodyPr>
          <a:lstStyle/>
          <a:p>
            <a:r>
              <a:rPr lang="en-US" sz="1400" b="1" dirty="0">
                <a:latin typeface="Times New Roman" pitchFamily="18" charset="0"/>
                <a:cs typeface="Times New Roman" pitchFamily="18" charset="0"/>
              </a:rPr>
              <a:t>Increased Receptive Field:</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allows </a:t>
            </a:r>
            <a:r>
              <a:rPr lang="en-US" sz="1400" dirty="0">
                <a:latin typeface="Times New Roman" pitchFamily="18" charset="0"/>
                <a:cs typeface="Times New Roman" pitchFamily="18" charset="0"/>
              </a:rPr>
              <a:t>the receptive field of the network to grow exponentially with the depth of the network, rather than linearly. This is particularly useful in dense prediction tasks where contextual information from a larger area is beneficial for making accurate predictions at a pixel level.</a:t>
            </a:r>
          </a:p>
          <a:p>
            <a:r>
              <a:rPr lang="en-US" sz="1400" b="1" dirty="0">
                <a:latin typeface="Times New Roman" pitchFamily="18" charset="0"/>
                <a:cs typeface="Times New Roman" pitchFamily="18" charset="0"/>
              </a:rPr>
              <a:t>Preservation of Resolution:</a:t>
            </a:r>
            <a:r>
              <a:rPr lang="en-US" sz="1400" dirty="0">
                <a:latin typeface="Times New Roman" pitchFamily="18" charset="0"/>
                <a:cs typeface="Times New Roman" pitchFamily="18" charset="0"/>
              </a:rPr>
              <a:t> Unlike pooling layers, which reduce the spatial dimensions of the feature maps, dilated convolutions maintain the resolution of the input through the network layers. This characteristic is crucial for tasks where detailed spatial relationships need to be preserved, such as in pixel-level predictions.</a:t>
            </a:r>
          </a:p>
          <a:p>
            <a:r>
              <a:rPr lang="en-US" sz="1400" b="1" dirty="0">
                <a:latin typeface="Times New Roman" pitchFamily="18" charset="0"/>
                <a:cs typeface="Times New Roman" pitchFamily="18" charset="0"/>
              </a:rPr>
              <a:t>Efficiency:</a:t>
            </a:r>
            <a:r>
              <a:rPr lang="en-US" sz="1400" dirty="0">
                <a:latin typeface="Times New Roman" pitchFamily="18" charset="0"/>
                <a:cs typeface="Times New Roman" pitchFamily="18" charset="0"/>
              </a:rPr>
              <a:t> Dilated convolutions achieve these benefits without increasing the number of parameters, hence not increasing the model’s complexity or the computational cost as much as increasing the kernel size directly would.</a:t>
            </a:r>
          </a:p>
        </p:txBody>
      </p:sp>
      <p:sp>
        <p:nvSpPr>
          <p:cNvPr id="14" name="Прямоугольник 13"/>
          <p:cNvSpPr/>
          <p:nvPr/>
        </p:nvSpPr>
        <p:spPr>
          <a:xfrm>
            <a:off x="0" y="5380672"/>
            <a:ext cx="9144000" cy="1477328"/>
          </a:xfrm>
          <a:prstGeom prst="rect">
            <a:avLst/>
          </a:prstGeom>
        </p:spPr>
        <p:txBody>
          <a:bodyPr wrap="square">
            <a:spAutoFit/>
          </a:bodyPr>
          <a:lstStyle/>
          <a:p>
            <a:r>
              <a:rPr lang="en-US" b="1" dirty="0">
                <a:hlinkClick r:id="rId3"/>
              </a:rPr>
              <a:t>Semantic Segmentation</a:t>
            </a:r>
            <a:r>
              <a:rPr lang="en-US" b="1" dirty="0"/>
              <a:t>:</a:t>
            </a:r>
            <a:r>
              <a:rPr lang="en-US" dirty="0"/>
              <a:t> In semantic segmentation, the goal is to assign a class label to each pixel in an image. Dilated convolutions are extensively used in segmentation models like </a:t>
            </a:r>
            <a:r>
              <a:rPr lang="en-US" dirty="0" err="1"/>
              <a:t>DeepLab</a:t>
            </a:r>
            <a:r>
              <a:rPr lang="en-US" dirty="0"/>
              <a:t>, where capturing broader context without losing detail is crucial. By using dilated convolutions, these models can efficiently enlarge their receptive fields to incorporate larger contexts, improving the accuracy of classifying each pixel.</a:t>
            </a:r>
            <a:endParaRPr lang="ru-R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0" y="0"/>
            <a:ext cx="9144000" cy="400110"/>
          </a:xfrm>
          <a:prstGeom prst="rect">
            <a:avLst/>
          </a:prstGeom>
        </p:spPr>
        <p:txBody>
          <a:bodyPr wrap="square">
            <a:spAutoFit/>
          </a:bodyPr>
          <a:lstStyle/>
          <a:p>
            <a:pPr algn="ctr"/>
            <a:r>
              <a:rPr lang="en-US" sz="2000" b="1" dirty="0">
                <a:latin typeface="Times New Roman" pitchFamily="18" charset="0"/>
                <a:cs typeface="Times New Roman" pitchFamily="18" charset="0"/>
              </a:rPr>
              <a:t>Transposed Convolution</a:t>
            </a:r>
          </a:p>
        </p:txBody>
      </p:sp>
      <p:sp>
        <p:nvSpPr>
          <p:cNvPr id="7" name="Прямоугольник 6"/>
          <p:cNvSpPr/>
          <p:nvPr/>
        </p:nvSpPr>
        <p:spPr>
          <a:xfrm>
            <a:off x="0" y="457200"/>
            <a:ext cx="9144000" cy="923330"/>
          </a:xfrm>
          <a:prstGeom prst="rect">
            <a:avLst/>
          </a:prstGeom>
        </p:spPr>
        <p:txBody>
          <a:bodyPr wrap="square">
            <a:spAutoFit/>
          </a:bodyPr>
          <a:lstStyle/>
          <a:p>
            <a:r>
              <a:rPr lang="en-US" dirty="0" smtClean="0">
                <a:latin typeface="Times New Roman" pitchFamily="18" charset="0"/>
                <a:cs typeface="Times New Roman" pitchFamily="18" charset="0"/>
              </a:rPr>
              <a:t>Increase </a:t>
            </a:r>
            <a:r>
              <a:rPr lang="en-US" dirty="0">
                <a:latin typeface="Times New Roman" pitchFamily="18" charset="0"/>
                <a:cs typeface="Times New Roman" pitchFamily="18" charset="0"/>
              </a:rPr>
              <a:t>the spatial dimensions of an input </a:t>
            </a:r>
            <a:r>
              <a:rPr lang="en-US" dirty="0" smtClean="0">
                <a:latin typeface="Times New Roman" pitchFamily="18" charset="0"/>
                <a:cs typeface="Times New Roman" pitchFamily="18" charset="0"/>
              </a:rPr>
              <a:t>tensor: </a:t>
            </a:r>
            <a:r>
              <a:rPr lang="en-US" dirty="0" smtClean="0">
                <a:latin typeface="Times New Roman" pitchFamily="18" charset="0"/>
                <a:cs typeface="Times New Roman" pitchFamily="18" charset="0"/>
              </a:rPr>
              <a:t>It starts with the input, spreads it: adding zeros in between elements (</a:t>
            </a:r>
            <a:r>
              <a:rPr lang="en-US" dirty="0" err="1" smtClean="0">
                <a:latin typeface="Times New Roman" pitchFamily="18" charset="0"/>
                <a:cs typeface="Times New Roman" pitchFamily="18" charset="0"/>
              </a:rPr>
              <a:t>upsampling</a:t>
            </a:r>
            <a:r>
              <a:rPr lang="en-US" dirty="0" smtClean="0">
                <a:latin typeface="Times New Roman" pitchFamily="18" charset="0"/>
                <a:cs typeface="Times New Roman" pitchFamily="18" charset="0"/>
              </a:rPr>
              <a:t>), applies a kernel to produce a larger output.</a:t>
            </a:r>
            <a:endParaRPr lang="ru-RU" dirty="0" smtClean="0">
              <a:latin typeface="Times New Roman" pitchFamily="18" charset="0"/>
              <a:cs typeface="Times New Roman" pitchFamily="18" charset="0"/>
            </a:endParaRPr>
          </a:p>
          <a:p>
            <a:endParaRPr lang="ru-RU" dirty="0">
              <a:latin typeface="Times New Roman" pitchFamily="18" charset="0"/>
              <a:cs typeface="Times New Roman" pitchFamily="18" charset="0"/>
            </a:endParaRPr>
          </a:p>
        </p:txBody>
      </p:sp>
      <p:sp>
        <p:nvSpPr>
          <p:cNvPr id="9" name="Прямоугольник 8"/>
          <p:cNvSpPr/>
          <p:nvPr/>
        </p:nvSpPr>
        <p:spPr>
          <a:xfrm>
            <a:off x="0" y="1295400"/>
            <a:ext cx="9144000" cy="923330"/>
          </a:xfrm>
          <a:prstGeom prst="rect">
            <a:avLst/>
          </a:prstGeom>
        </p:spPr>
        <p:txBody>
          <a:bodyPr wrap="square">
            <a:spAutoFit/>
          </a:bodyPr>
          <a:lstStyle/>
          <a:p>
            <a:r>
              <a:rPr lang="en-US" b="1" dirty="0" smtClean="0">
                <a:latin typeface="Times New Roman" pitchFamily="18" charset="0"/>
                <a:cs typeface="Times New Roman" pitchFamily="18" charset="0"/>
              </a:rPr>
              <a:t>Transposed Convolution </a:t>
            </a:r>
            <a:r>
              <a:rPr lang="en-US" dirty="0" smtClean="0">
                <a:latin typeface="Times New Roman" pitchFamily="18" charset="0"/>
                <a:cs typeface="Times New Roman" pitchFamily="18" charset="0"/>
              </a:rPr>
              <a:t>generate </a:t>
            </a:r>
            <a:r>
              <a:rPr lang="en-US" dirty="0">
                <a:latin typeface="Times New Roman" pitchFamily="18" charset="0"/>
                <a:cs typeface="Times New Roman" pitchFamily="18" charset="0"/>
              </a:rPr>
              <a:t>or expand data dimensions, such as generating higher-resolution images from lower-resolution ones. Instead of mapping multiple input pixels into one output pixel, transposed convolution maps one input pixel to multiple outputs.</a:t>
            </a:r>
            <a:endParaRPr lang="ru-RU" dirty="0">
              <a:latin typeface="Times New Roman" pitchFamily="18" charset="0"/>
              <a:cs typeface="Times New Roman" pitchFamily="18" charset="0"/>
            </a:endParaRPr>
          </a:p>
        </p:txBody>
      </p:sp>
      <p:pic>
        <p:nvPicPr>
          <p:cNvPr id="15" name="Picture 2"/>
          <p:cNvPicPr>
            <a:picLocks noChangeAspect="1" noChangeArrowheads="1"/>
          </p:cNvPicPr>
          <p:nvPr/>
        </p:nvPicPr>
        <p:blipFill>
          <a:blip r:embed="rId2" cstate="print"/>
          <a:srcRect b="3650"/>
          <a:stretch>
            <a:fillRect/>
          </a:stretch>
        </p:blipFill>
        <p:spPr bwMode="auto">
          <a:xfrm>
            <a:off x="0" y="2590800"/>
            <a:ext cx="8939861" cy="4191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0" y="0"/>
            <a:ext cx="9144000" cy="400110"/>
          </a:xfrm>
          <a:prstGeom prst="rect">
            <a:avLst/>
          </a:prstGeom>
        </p:spPr>
        <p:txBody>
          <a:bodyPr wrap="square">
            <a:spAutoFit/>
          </a:bodyPr>
          <a:lstStyle/>
          <a:p>
            <a:pPr algn="ctr"/>
            <a:r>
              <a:rPr lang="en-US" sz="2000" b="1" dirty="0">
                <a:latin typeface="Times New Roman" pitchFamily="18" charset="0"/>
                <a:cs typeface="Times New Roman" pitchFamily="18" charset="0"/>
              </a:rPr>
              <a:t>Transposed Convolution</a:t>
            </a:r>
          </a:p>
        </p:txBody>
      </p:sp>
      <p:sp>
        <p:nvSpPr>
          <p:cNvPr id="10" name="Прямоугольник 9"/>
          <p:cNvSpPr/>
          <p:nvPr/>
        </p:nvSpPr>
        <p:spPr>
          <a:xfrm>
            <a:off x="0" y="1752600"/>
            <a:ext cx="9144000" cy="1200329"/>
          </a:xfrm>
          <a:prstGeom prst="rect">
            <a:avLst/>
          </a:prstGeom>
        </p:spPr>
        <p:txBody>
          <a:bodyPr wrap="square">
            <a:spAutoFit/>
          </a:bodyPr>
          <a:lstStyle/>
          <a:p>
            <a:r>
              <a:rPr lang="en-US" dirty="0">
                <a:latin typeface="Times New Roman" pitchFamily="18" charset="0"/>
                <a:cs typeface="Times New Roman" pitchFamily="18" charset="0"/>
              </a:rPr>
              <a:t>Unlike standard convolution, where striding controls how far the filter jumps after each operation, in transposed convolution, the stride value represents the spacing between the inputs. For example, applying a filter with a stride of 2 to every second pixel in each dimension effectively doubles the dimensions of the output feature map if no padding is used.</a:t>
            </a:r>
            <a:endParaRPr lang="ru-RU" dirty="0">
              <a:latin typeface="Times New Roman" pitchFamily="18" charset="0"/>
              <a:cs typeface="Times New Roman" pitchFamily="18" charset="0"/>
            </a:endParaRPr>
          </a:p>
        </p:txBody>
      </p:sp>
      <p:sp>
        <p:nvSpPr>
          <p:cNvPr id="11" name="Прямоугольник 10"/>
          <p:cNvSpPr/>
          <p:nvPr/>
        </p:nvSpPr>
        <p:spPr>
          <a:xfrm>
            <a:off x="0" y="3170872"/>
            <a:ext cx="9144000" cy="1477328"/>
          </a:xfrm>
          <a:prstGeom prst="rect">
            <a:avLst/>
          </a:prstGeom>
        </p:spPr>
        <p:txBody>
          <a:bodyPr wrap="square">
            <a:spAutoFit/>
          </a:bodyPr>
          <a:lstStyle/>
          <a:p>
            <a:r>
              <a:rPr lang="en-US" dirty="0" smtClean="0">
                <a:latin typeface="Times New Roman" pitchFamily="18" charset="0"/>
                <a:cs typeface="Times New Roman" pitchFamily="18" charset="0"/>
              </a:rPr>
              <a:t>Using: The </a:t>
            </a:r>
            <a:r>
              <a:rPr lang="en-US" dirty="0">
                <a:latin typeface="Times New Roman" pitchFamily="18" charset="0"/>
                <a:cs typeface="Times New Roman" pitchFamily="18" charset="0"/>
              </a:rPr>
              <a:t>generator component of </a:t>
            </a: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hlinkClick r:id="rId2"/>
              </a:rPr>
              <a:t>GANs</a:t>
            </a:r>
            <a:r>
              <a:rPr lang="en-US" dirty="0" smtClean="0">
                <a:latin typeface="Times New Roman" pitchFamily="18" charset="0"/>
                <a:cs typeface="Times New Roman" pitchFamily="18" charset="0"/>
              </a:rPr>
              <a:t>), decoder </a:t>
            </a:r>
            <a:r>
              <a:rPr lang="en-US" dirty="0">
                <a:latin typeface="Times New Roman" pitchFamily="18" charset="0"/>
                <a:cs typeface="Times New Roman" pitchFamily="18" charset="0"/>
              </a:rPr>
              <a:t>part of an </a:t>
            </a:r>
            <a:r>
              <a:rPr lang="en-US" dirty="0" err="1" smtClean="0">
                <a:latin typeface="Times New Roman" pitchFamily="18" charset="0"/>
                <a:cs typeface="Times New Roman" pitchFamily="18" charset="0"/>
                <a:hlinkClick r:id="rId3"/>
              </a:rPr>
              <a:t>AutoEncoder</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In GANs, the generator starts with a random noise vector and applies several layers of transposed convolution to produce an output that has the same dimension as the desired data (e.g., generating a 64×64 image from a 100-dimensional noise vector). This process involves learning to </a:t>
            </a:r>
            <a:r>
              <a:rPr lang="en-US" dirty="0" err="1">
                <a:latin typeface="Times New Roman" pitchFamily="18" charset="0"/>
                <a:cs typeface="Times New Roman" pitchFamily="18" charset="0"/>
              </a:rPr>
              <a:t>upsample</a:t>
            </a:r>
            <a:r>
              <a:rPr lang="en-US" dirty="0">
                <a:latin typeface="Times New Roman" pitchFamily="18" charset="0"/>
                <a:cs typeface="Times New Roman" pitchFamily="18" charset="0"/>
              </a:rPr>
              <a:t> lower-dimensional feature representations to a full-resolution image.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0" y="0"/>
            <a:ext cx="9144000" cy="400110"/>
          </a:xfrm>
          <a:prstGeom prst="rect">
            <a:avLst/>
          </a:prstGeom>
        </p:spPr>
        <p:txBody>
          <a:bodyPr wrap="square">
            <a:spAutoFit/>
          </a:bodyPr>
          <a:lstStyle/>
          <a:p>
            <a:pPr algn="ctr"/>
            <a:r>
              <a:rPr lang="en-US" sz="2000" b="1" dirty="0" smtClean="0">
                <a:latin typeface="Times New Roman" pitchFamily="18" charset="0"/>
                <a:cs typeface="Times New Roman" pitchFamily="18" charset="0"/>
              </a:rPr>
              <a:t>Deformable Convolution</a:t>
            </a:r>
          </a:p>
        </p:txBody>
      </p:sp>
      <p:sp>
        <p:nvSpPr>
          <p:cNvPr id="9" name="Прямоугольник 8"/>
          <p:cNvSpPr/>
          <p:nvPr/>
        </p:nvSpPr>
        <p:spPr>
          <a:xfrm>
            <a:off x="0" y="457200"/>
            <a:ext cx="9144000" cy="1200329"/>
          </a:xfrm>
          <a:prstGeom prst="rect">
            <a:avLst/>
          </a:prstGeom>
        </p:spPr>
        <p:txBody>
          <a:bodyPr wrap="square">
            <a:spAutoFit/>
          </a:bodyPr>
          <a:lstStyle/>
          <a:p>
            <a:r>
              <a:rPr lang="en-US" dirty="0"/>
              <a:t>Deformable convolution is an advanced convolution operation that introduces learnable parameters to adjust the spatial sampling locations in the input feature map. This adaptability allows the </a:t>
            </a:r>
            <a:r>
              <a:rPr lang="en-US" dirty="0" err="1"/>
              <a:t>convolutional</a:t>
            </a:r>
            <a:r>
              <a:rPr lang="en-US" dirty="0"/>
              <a:t> grid to deform based on the input, making the convolution operation more flexible and better suited to handle variations in the input data.</a:t>
            </a:r>
            <a:endParaRPr lang="ru-RU" dirty="0"/>
          </a:p>
        </p:txBody>
      </p:sp>
      <p:pic>
        <p:nvPicPr>
          <p:cNvPr id="34818" name="Picture 2"/>
          <p:cNvPicPr>
            <a:picLocks noChangeAspect="1" noChangeArrowheads="1"/>
          </p:cNvPicPr>
          <p:nvPr/>
        </p:nvPicPr>
        <p:blipFill>
          <a:blip r:embed="rId2" cstate="print"/>
          <a:srcRect/>
          <a:stretch>
            <a:fillRect/>
          </a:stretch>
        </p:blipFill>
        <p:spPr bwMode="auto">
          <a:xfrm>
            <a:off x="1676400" y="1600200"/>
            <a:ext cx="6324600" cy="3480401"/>
          </a:xfrm>
          <a:prstGeom prst="rect">
            <a:avLst/>
          </a:prstGeom>
          <a:noFill/>
          <a:ln w="9525">
            <a:noFill/>
            <a:miter lim="800000"/>
            <a:headEnd/>
            <a:tailEnd/>
          </a:ln>
          <a:effectLst/>
        </p:spPr>
      </p:pic>
      <p:pic>
        <p:nvPicPr>
          <p:cNvPr id="34819" name="Picture 3"/>
          <p:cNvPicPr>
            <a:picLocks noChangeAspect="1" noChangeArrowheads="1"/>
          </p:cNvPicPr>
          <p:nvPr/>
        </p:nvPicPr>
        <p:blipFill>
          <a:blip r:embed="rId3" cstate="print"/>
          <a:srcRect/>
          <a:stretch>
            <a:fillRect/>
          </a:stretch>
        </p:blipFill>
        <p:spPr bwMode="auto">
          <a:xfrm>
            <a:off x="0" y="5105400"/>
            <a:ext cx="3705225" cy="1752600"/>
          </a:xfrm>
          <a:prstGeom prst="rect">
            <a:avLst/>
          </a:prstGeom>
          <a:noFill/>
          <a:ln w="9525">
            <a:noFill/>
            <a:miter lim="800000"/>
            <a:headEnd/>
            <a:tailEnd/>
          </a:ln>
          <a:effectLst/>
        </p:spPr>
      </p:pic>
      <p:sp>
        <p:nvSpPr>
          <p:cNvPr id="10" name="Прямоугольник 9"/>
          <p:cNvSpPr/>
          <p:nvPr/>
        </p:nvSpPr>
        <p:spPr>
          <a:xfrm>
            <a:off x="3886200" y="5534561"/>
            <a:ext cx="5257800" cy="1323439"/>
          </a:xfrm>
          <a:prstGeom prst="rect">
            <a:avLst/>
          </a:prstGeom>
        </p:spPr>
        <p:txBody>
          <a:bodyPr wrap="square">
            <a:spAutoFit/>
          </a:bodyPr>
          <a:lstStyle/>
          <a:p>
            <a:r>
              <a:rPr lang="en-US" sz="1600" dirty="0">
                <a:latin typeface="Times New Roman" pitchFamily="18" charset="0"/>
                <a:cs typeface="Times New Roman" pitchFamily="18" charset="0"/>
              </a:rPr>
              <a:t>Deformable convolutions have been successfully integrated into several state-of-the-art object detection frameworks, such as Faster R-CNN and </a:t>
            </a:r>
            <a:r>
              <a:rPr lang="en-US" sz="1600" dirty="0">
                <a:latin typeface="Times New Roman" pitchFamily="18" charset="0"/>
                <a:cs typeface="Times New Roman" pitchFamily="18" charset="0"/>
                <a:hlinkClick r:id="rId4"/>
              </a:rPr>
              <a:t>YOLO</a:t>
            </a:r>
            <a:r>
              <a:rPr lang="en-US" sz="1600" dirty="0">
                <a:latin typeface="Times New Roman" pitchFamily="18" charset="0"/>
                <a:cs typeface="Times New Roman" pitchFamily="18" charset="0"/>
              </a:rPr>
              <a:t>, providing improvements in detecting objects with non-rigid transformations and complex orientations.</a:t>
            </a:r>
            <a:endParaRPr lang="ru-RU" sz="1600"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0" y="0"/>
            <a:ext cx="9144000" cy="400110"/>
          </a:xfrm>
          <a:prstGeom prst="rect">
            <a:avLst/>
          </a:prstGeom>
        </p:spPr>
        <p:txBody>
          <a:bodyPr wrap="square">
            <a:spAutoFit/>
          </a:bodyPr>
          <a:lstStyle/>
          <a:p>
            <a:pPr algn="ctr"/>
            <a:r>
              <a:rPr lang="ru-RU" sz="2000" b="1" dirty="0" smtClean="0">
                <a:latin typeface="Times New Roman" pitchFamily="18" charset="0"/>
                <a:cs typeface="Times New Roman" pitchFamily="18" charset="0"/>
              </a:rPr>
              <a:t>Частичная свёртка (</a:t>
            </a:r>
            <a:r>
              <a:rPr lang="en-US" sz="2000" b="1" dirty="0" smtClean="0">
                <a:latin typeface="Times New Roman" pitchFamily="18" charset="0"/>
                <a:cs typeface="Times New Roman" pitchFamily="18" charset="0"/>
              </a:rPr>
              <a:t>partial convolution)</a:t>
            </a:r>
          </a:p>
        </p:txBody>
      </p:sp>
      <p:sp>
        <p:nvSpPr>
          <p:cNvPr id="7" name="Прямоугольник 6"/>
          <p:cNvSpPr/>
          <p:nvPr/>
        </p:nvSpPr>
        <p:spPr>
          <a:xfrm>
            <a:off x="0" y="533400"/>
            <a:ext cx="9144000" cy="3416320"/>
          </a:xfrm>
          <a:prstGeom prst="rect">
            <a:avLst/>
          </a:prstGeom>
        </p:spPr>
        <p:txBody>
          <a:bodyPr wrap="square">
            <a:spAutoFit/>
          </a:bodyPr>
          <a:lstStyle/>
          <a:p>
            <a:r>
              <a:rPr lang="ru-RU" dirty="0" smtClean="0"/>
              <a:t>Специализированный тип свёртки, разработанный для работы с изображениями, содержащими пропущенные или маскированные области (например, для задачи </a:t>
            </a:r>
            <a:r>
              <a:rPr lang="ru-RU" i="1" dirty="0" err="1" smtClean="0"/>
              <a:t>inpainting</a:t>
            </a:r>
            <a:r>
              <a:rPr lang="ru-RU" dirty="0" smtClean="0"/>
              <a:t> – восстановления утраченных фрагментов). </a:t>
            </a:r>
            <a:endParaRPr lang="en-US" dirty="0" smtClean="0"/>
          </a:p>
          <a:p>
            <a:endParaRPr lang="en-US" dirty="0"/>
          </a:p>
          <a:p>
            <a:r>
              <a:rPr lang="ru-RU" dirty="0" smtClean="0"/>
              <a:t>Идея: вместе с входным изображением поступает бинарная </a:t>
            </a:r>
            <a:r>
              <a:rPr lang="ru-RU" i="1" dirty="0" smtClean="0"/>
              <a:t>маска</a:t>
            </a:r>
            <a:r>
              <a:rPr lang="ru-RU" dirty="0" smtClean="0"/>
              <a:t>, отмечающая допустимые пиксели (1 – доступен, 0 – пропуск). </a:t>
            </a:r>
            <a:endParaRPr lang="en-US" dirty="0" smtClean="0"/>
          </a:p>
          <a:p>
            <a:endParaRPr lang="en-US" b="1" dirty="0"/>
          </a:p>
          <a:p>
            <a:r>
              <a:rPr lang="ru-RU" b="1" dirty="0" smtClean="0"/>
              <a:t>Частичная свёртка</a:t>
            </a:r>
            <a:r>
              <a:rPr lang="ru-RU" dirty="0" smtClean="0"/>
              <a:t> при вычислении каждого выходного пикселя учитывает </a:t>
            </a:r>
            <a:r>
              <a:rPr lang="ru-RU" i="1" dirty="0" smtClean="0"/>
              <a:t>только те входные значения, где маска = 1</a:t>
            </a:r>
            <a:r>
              <a:rPr lang="ru-RU" dirty="0" smtClean="0"/>
              <a:t>, игнорируя отсутствующие данные</a:t>
            </a:r>
            <a:r>
              <a:rPr lang="en-US" dirty="0" smtClean="0"/>
              <a:t>.</a:t>
            </a:r>
          </a:p>
          <a:p>
            <a:endParaRPr lang="en-US" dirty="0"/>
          </a:p>
          <a:p>
            <a:r>
              <a:rPr lang="ru-RU" dirty="0" smtClean="0"/>
              <a:t>Формально, для окна входа XXX и бинарной маски MMM такого же размера выход считается как:</a:t>
            </a:r>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undefined"/>
          <p:cNvPicPr>
            <a:picLocks noChangeAspect="1" noChangeArrowheads="1"/>
          </p:cNvPicPr>
          <p:nvPr/>
        </p:nvPicPr>
        <p:blipFill>
          <a:blip r:embed="rId2" cstate="print"/>
          <a:srcRect/>
          <a:stretch>
            <a:fillRect/>
          </a:stretch>
        </p:blipFill>
        <p:spPr bwMode="auto">
          <a:xfrm>
            <a:off x="762000" y="533400"/>
            <a:ext cx="7696199" cy="577215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0"/>
            <a:ext cx="9144000" cy="369332"/>
          </a:xfrm>
          <a:prstGeom prst="rect">
            <a:avLst/>
          </a:prstGeom>
        </p:spPr>
        <p:txBody>
          <a:bodyPr wrap="square">
            <a:spAutoFit/>
          </a:bodyPr>
          <a:lstStyle/>
          <a:p>
            <a:pPr algn="ctr"/>
            <a:r>
              <a:rPr lang="ru-RU" b="1" dirty="0" smtClean="0">
                <a:latin typeface="Times New Roman" pitchFamily="18" charset="0"/>
                <a:cs typeface="Times New Roman" pitchFamily="18" charset="0"/>
              </a:rPr>
              <a:t>История возникновения</a:t>
            </a:r>
            <a:r>
              <a:rPr lang="en-US" b="1"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сверток в искусственных нейронных сетях (</a:t>
            </a:r>
            <a:r>
              <a:rPr lang="en-US" b="1" dirty="0" smtClean="0">
                <a:latin typeface="Times New Roman" pitchFamily="18" charset="0"/>
                <a:cs typeface="Times New Roman" pitchFamily="18" charset="0"/>
              </a:rPr>
              <a:t>CNN</a:t>
            </a:r>
            <a:r>
              <a:rPr lang="ru-RU" b="1" dirty="0" smtClean="0">
                <a:latin typeface="Times New Roman" pitchFamily="18" charset="0"/>
                <a:cs typeface="Times New Roman" pitchFamily="18" charset="0"/>
              </a:rPr>
              <a:t>)</a:t>
            </a:r>
            <a:endParaRPr lang="ru-RU" b="1" dirty="0">
              <a:latin typeface="Times New Roman" pitchFamily="18" charset="0"/>
              <a:cs typeface="Times New Roman" pitchFamily="18" charset="0"/>
            </a:endParaRPr>
          </a:p>
        </p:txBody>
      </p:sp>
      <p:sp>
        <p:nvSpPr>
          <p:cNvPr id="5" name="Прямоугольник 4"/>
          <p:cNvSpPr/>
          <p:nvPr/>
        </p:nvSpPr>
        <p:spPr>
          <a:xfrm>
            <a:off x="152400" y="457200"/>
            <a:ext cx="4226222" cy="400110"/>
          </a:xfrm>
          <a:prstGeom prst="rect">
            <a:avLst/>
          </a:prstGeom>
        </p:spPr>
        <p:txBody>
          <a:bodyPr wrap="none">
            <a:spAutoFit/>
          </a:bodyPr>
          <a:lstStyle/>
          <a:p>
            <a:r>
              <a:rPr lang="ru-RU" sz="2000" b="1" u="sng" dirty="0" smtClean="0">
                <a:latin typeface="Times New Roman" pitchFamily="18" charset="0"/>
                <a:cs typeface="Times New Roman" pitchFamily="18" charset="0"/>
              </a:rPr>
              <a:t>1957: </a:t>
            </a:r>
            <a:r>
              <a:rPr lang="en-US" sz="2000" b="1" u="sng" dirty="0" err="1" smtClean="0">
                <a:latin typeface="Times New Roman" pitchFamily="18" charset="0"/>
                <a:cs typeface="Times New Roman" pitchFamily="18" charset="0"/>
              </a:rPr>
              <a:t>Perceptron</a:t>
            </a:r>
            <a:r>
              <a:rPr lang="en-US" sz="2000" b="1" u="sng" dirty="0" smtClean="0">
                <a:latin typeface="Times New Roman" pitchFamily="18" charset="0"/>
                <a:cs typeface="Times New Roman" pitchFamily="18" charset="0"/>
              </a:rPr>
              <a:t> (</a:t>
            </a:r>
            <a:r>
              <a:rPr lang="en-US" sz="2000" b="1" u="sng" dirty="0" smtClean="0">
                <a:latin typeface="Times New Roman" pitchFamily="18" charset="0"/>
                <a:cs typeface="Times New Roman" pitchFamily="18" charset="0"/>
              </a:rPr>
              <a:t>Frank Rosenblatt</a:t>
            </a:r>
            <a:r>
              <a:rPr lang="en-US" sz="2000" b="1" u="sng" dirty="0" smtClean="0">
                <a:latin typeface="Times New Roman" pitchFamily="18" charset="0"/>
                <a:cs typeface="Times New Roman" pitchFamily="18" charset="0"/>
              </a:rPr>
              <a:t>)</a:t>
            </a:r>
            <a:endParaRPr lang="en-US" sz="2000" b="1" u="sng" dirty="0">
              <a:latin typeface="Times New Roman" pitchFamily="18" charset="0"/>
              <a:cs typeface="Times New Roman" pitchFamily="18" charset="0"/>
            </a:endParaRPr>
          </a:p>
        </p:txBody>
      </p:sp>
      <p:pic>
        <p:nvPicPr>
          <p:cNvPr id="5121" name="Picture 1"/>
          <p:cNvPicPr>
            <a:picLocks noChangeAspect="1" noChangeArrowheads="1"/>
          </p:cNvPicPr>
          <p:nvPr/>
        </p:nvPicPr>
        <p:blipFill>
          <a:blip r:embed="rId2" cstate="print"/>
          <a:srcRect/>
          <a:stretch>
            <a:fillRect/>
          </a:stretch>
        </p:blipFill>
        <p:spPr bwMode="auto">
          <a:xfrm>
            <a:off x="5867400" y="1981200"/>
            <a:ext cx="3003524" cy="2057400"/>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cstate="print"/>
          <a:srcRect/>
          <a:stretch>
            <a:fillRect/>
          </a:stretch>
        </p:blipFill>
        <p:spPr bwMode="auto">
          <a:xfrm>
            <a:off x="76200" y="1676400"/>
            <a:ext cx="2835253" cy="17526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cstate="print"/>
          <a:srcRect/>
          <a:stretch>
            <a:fillRect/>
          </a:stretch>
        </p:blipFill>
        <p:spPr bwMode="auto">
          <a:xfrm>
            <a:off x="3048000" y="1676400"/>
            <a:ext cx="2514600" cy="1734879"/>
          </a:xfrm>
          <a:prstGeom prst="rect">
            <a:avLst/>
          </a:prstGeom>
          <a:noFill/>
          <a:ln w="9525">
            <a:noFill/>
            <a:miter lim="800000"/>
            <a:headEnd/>
            <a:tailEnd/>
          </a:ln>
          <a:effectLst/>
        </p:spPr>
      </p:pic>
      <p:pic>
        <p:nvPicPr>
          <p:cNvPr id="5124" name="Picture 4"/>
          <p:cNvPicPr>
            <a:picLocks noChangeAspect="1" noChangeArrowheads="1"/>
          </p:cNvPicPr>
          <p:nvPr/>
        </p:nvPicPr>
        <p:blipFill>
          <a:blip r:embed="rId5" cstate="print"/>
          <a:srcRect/>
          <a:stretch>
            <a:fillRect/>
          </a:stretch>
        </p:blipFill>
        <p:spPr bwMode="auto">
          <a:xfrm>
            <a:off x="152400" y="3429000"/>
            <a:ext cx="5488592" cy="2057400"/>
          </a:xfrm>
          <a:prstGeom prst="rect">
            <a:avLst/>
          </a:prstGeom>
          <a:noFill/>
          <a:ln w="9525">
            <a:noFill/>
            <a:miter lim="800000"/>
            <a:headEnd/>
            <a:tailEnd/>
          </a:ln>
          <a:effectLst/>
        </p:spPr>
      </p:pic>
      <p:sp>
        <p:nvSpPr>
          <p:cNvPr id="11" name="Прямоугольник 10"/>
          <p:cNvSpPr/>
          <p:nvPr/>
        </p:nvSpPr>
        <p:spPr>
          <a:xfrm>
            <a:off x="152400" y="1066800"/>
            <a:ext cx="4382418" cy="400110"/>
          </a:xfrm>
          <a:prstGeom prst="rect">
            <a:avLst/>
          </a:prstGeom>
        </p:spPr>
        <p:txBody>
          <a:bodyPr wrap="none">
            <a:spAutoFit/>
          </a:bodyPr>
          <a:lstStyle/>
          <a:p>
            <a:r>
              <a:rPr lang="en-US" sz="2000" b="1" u="sng" dirty="0" smtClean="0">
                <a:latin typeface="Times New Roman" pitchFamily="18" charset="0"/>
                <a:cs typeface="Times New Roman" pitchFamily="18" charset="0"/>
              </a:rPr>
              <a:t>1958: </a:t>
            </a:r>
            <a:r>
              <a:rPr lang="en-US" sz="2000" b="1" dirty="0" smtClean="0">
                <a:latin typeface="Times New Roman" pitchFamily="18" charset="0"/>
                <a:cs typeface="Times New Roman" pitchFamily="18" charset="0"/>
              </a:rPr>
              <a:t>David Hubel and </a:t>
            </a:r>
            <a:r>
              <a:rPr lang="en-US" sz="2000" b="1" dirty="0" err="1" smtClean="0">
                <a:latin typeface="Times New Roman" pitchFamily="18" charset="0"/>
                <a:cs typeface="Times New Roman" pitchFamily="18" charset="0"/>
              </a:rPr>
              <a:t>Torsten</a:t>
            </a:r>
            <a:r>
              <a:rPr lang="en-US" sz="2000" b="1" dirty="0" smtClean="0">
                <a:latin typeface="Times New Roman" pitchFamily="18" charset="0"/>
                <a:cs typeface="Times New Roman" pitchFamily="18" charset="0"/>
              </a:rPr>
              <a:t> Wiesel</a:t>
            </a:r>
            <a:endParaRPr lang="en-US" sz="2000" b="1" u="sng" dirty="0" smtClean="0">
              <a:latin typeface="Times New Roman" pitchFamily="18" charset="0"/>
              <a:cs typeface="Times New Roman" pitchFamily="18" charset="0"/>
            </a:endParaRPr>
          </a:p>
        </p:txBody>
      </p:sp>
      <p:pic>
        <p:nvPicPr>
          <p:cNvPr id="5125" name="Picture 5"/>
          <p:cNvPicPr>
            <a:picLocks noChangeAspect="1" noChangeArrowheads="1"/>
          </p:cNvPicPr>
          <p:nvPr/>
        </p:nvPicPr>
        <p:blipFill>
          <a:blip r:embed="rId6" cstate="print"/>
          <a:srcRect/>
          <a:stretch>
            <a:fillRect/>
          </a:stretch>
        </p:blipFill>
        <p:spPr bwMode="auto">
          <a:xfrm>
            <a:off x="4572000" y="838200"/>
            <a:ext cx="2209800" cy="707714"/>
          </a:xfrm>
          <a:prstGeom prst="rect">
            <a:avLst/>
          </a:prstGeom>
          <a:noFill/>
          <a:ln w="9525">
            <a:noFill/>
            <a:miter lim="800000"/>
            <a:headEnd/>
            <a:tailEnd/>
          </a:ln>
          <a:effectLst/>
        </p:spPr>
      </p:pic>
      <p:sp>
        <p:nvSpPr>
          <p:cNvPr id="13" name="Прямоугольник 12"/>
          <p:cNvSpPr/>
          <p:nvPr/>
        </p:nvSpPr>
        <p:spPr>
          <a:xfrm>
            <a:off x="5791200" y="4114800"/>
            <a:ext cx="3124200" cy="923330"/>
          </a:xfrm>
          <a:prstGeom prst="rect">
            <a:avLst/>
          </a:prstGeom>
        </p:spPr>
        <p:txBody>
          <a:bodyPr wrap="square">
            <a:spAutoFit/>
          </a:bodyPr>
          <a:lstStyle/>
          <a:p>
            <a:pPr algn="just"/>
            <a:r>
              <a:rPr lang="en-US" dirty="0" smtClean="0">
                <a:latin typeface="Times New Roman" pitchFamily="18" charset="0"/>
                <a:cs typeface="Times New Roman" pitchFamily="18" charset="0"/>
              </a:rPr>
              <a:t>1981: the </a:t>
            </a:r>
            <a:r>
              <a:rPr lang="en-US" dirty="0">
                <a:latin typeface="Times New Roman" pitchFamily="18" charset="0"/>
                <a:cs typeface="Times New Roman" pitchFamily="18" charset="0"/>
              </a:rPr>
              <a:t>Nobel prize for physiology and medicine, along with Roger Sperry</a:t>
            </a:r>
            <a:endParaRPr lang="ru-RU" dirty="0">
              <a:latin typeface="Times New Roman" pitchFamily="18" charset="0"/>
              <a:cs typeface="Times New Roman" pitchFamily="18" charset="0"/>
            </a:endParaRPr>
          </a:p>
        </p:txBody>
      </p:sp>
      <p:sp>
        <p:nvSpPr>
          <p:cNvPr id="14" name="Прямоугольник 13"/>
          <p:cNvSpPr/>
          <p:nvPr/>
        </p:nvSpPr>
        <p:spPr>
          <a:xfrm>
            <a:off x="0" y="5486400"/>
            <a:ext cx="5867400" cy="584775"/>
          </a:xfrm>
          <a:prstGeom prst="rect">
            <a:avLst/>
          </a:prstGeom>
        </p:spPr>
        <p:txBody>
          <a:bodyPr wrap="square">
            <a:spAutoFit/>
          </a:bodyPr>
          <a:lstStyle/>
          <a:p>
            <a:r>
              <a:rPr lang="de-DE" sz="1600" dirty="0" smtClean="0">
                <a:latin typeface="Times New Roman" pitchFamily="18" charset="0"/>
                <a:cs typeface="Times New Roman" pitchFamily="18" charset="0"/>
              </a:rPr>
              <a:t>D H Hubel, T N Wiesel. </a:t>
            </a:r>
            <a:r>
              <a:rPr lang="en-US" sz="1600" dirty="0" smtClean="0">
                <a:latin typeface="Times New Roman" pitchFamily="18" charset="0"/>
                <a:cs typeface="Times New Roman" pitchFamily="18" charset="0"/>
              </a:rPr>
              <a:t>Receptive fields of single </a:t>
            </a:r>
            <a:r>
              <a:rPr lang="en-US" sz="1600" dirty="0" err="1" smtClean="0">
                <a:latin typeface="Times New Roman" pitchFamily="18" charset="0"/>
                <a:cs typeface="Times New Roman" pitchFamily="18" charset="0"/>
              </a:rPr>
              <a:t>neurones</a:t>
            </a:r>
            <a:r>
              <a:rPr lang="en-US" sz="1600" dirty="0" smtClean="0">
                <a:latin typeface="Times New Roman" pitchFamily="18" charset="0"/>
                <a:cs typeface="Times New Roman" pitchFamily="18" charset="0"/>
              </a:rPr>
              <a:t> in the cat's striate cortex. J </a:t>
            </a:r>
            <a:r>
              <a:rPr lang="en-US" sz="1600" dirty="0" err="1" smtClean="0">
                <a:latin typeface="Times New Roman" pitchFamily="18" charset="0"/>
                <a:cs typeface="Times New Roman" pitchFamily="18" charset="0"/>
              </a:rPr>
              <a:t>Physiol</a:t>
            </a:r>
            <a:r>
              <a:rPr lang="en-US" sz="1600" dirty="0" smtClean="0">
                <a:latin typeface="Times New Roman" pitchFamily="18" charset="0"/>
                <a:cs typeface="Times New Roman" pitchFamily="18" charset="0"/>
              </a:rPr>
              <a:t> 1959;148:574-591. </a:t>
            </a:r>
            <a:endParaRPr lang="ru-RU" sz="1600" dirty="0">
              <a:latin typeface="Times New Roman" pitchFamily="18" charset="0"/>
              <a:cs typeface="Times New Roman" pitchFamily="18" charset="0"/>
            </a:endParaRPr>
          </a:p>
        </p:txBody>
      </p:sp>
      <p:sp>
        <p:nvSpPr>
          <p:cNvPr id="15" name="Прямоугольник 14"/>
          <p:cNvSpPr/>
          <p:nvPr/>
        </p:nvSpPr>
        <p:spPr>
          <a:xfrm>
            <a:off x="1981200" y="6248400"/>
            <a:ext cx="2308645" cy="400110"/>
          </a:xfrm>
          <a:prstGeom prst="rect">
            <a:avLst/>
          </a:prstGeom>
        </p:spPr>
        <p:txBody>
          <a:bodyPr wrap="none">
            <a:spAutoFit/>
          </a:bodyPr>
          <a:lstStyle/>
          <a:p>
            <a:r>
              <a:rPr lang="en-US" sz="2000" b="1" dirty="0" smtClean="0">
                <a:latin typeface="Times New Roman" pitchFamily="18" charset="0"/>
                <a:cs typeface="Times New Roman" pitchFamily="18" charset="0"/>
              </a:rPr>
              <a:t>Simple cell of S-cell</a:t>
            </a:r>
            <a:endParaRPr lang="ru-RU" sz="2000" b="1" dirty="0">
              <a:latin typeface="Times New Roman" pitchFamily="18" charset="0"/>
              <a:cs typeface="Times New Roman" pitchFamily="18" charset="0"/>
            </a:endParaRPr>
          </a:p>
        </p:txBody>
      </p:sp>
      <p:sp>
        <p:nvSpPr>
          <p:cNvPr id="16" name="Прямоугольник 15"/>
          <p:cNvSpPr/>
          <p:nvPr/>
        </p:nvSpPr>
        <p:spPr>
          <a:xfrm>
            <a:off x="5029200" y="6248400"/>
            <a:ext cx="2581156" cy="400110"/>
          </a:xfrm>
          <a:prstGeom prst="rect">
            <a:avLst/>
          </a:prstGeom>
        </p:spPr>
        <p:txBody>
          <a:bodyPr wrap="none">
            <a:spAutoFit/>
          </a:bodyPr>
          <a:lstStyle/>
          <a:p>
            <a:r>
              <a:rPr lang="en-US" sz="2000" b="1" dirty="0" smtClean="0">
                <a:latin typeface="Times New Roman" pitchFamily="18" charset="0"/>
                <a:cs typeface="Times New Roman" pitchFamily="18" charset="0"/>
              </a:rPr>
              <a:t>Complex cell of C-cell</a:t>
            </a:r>
            <a:endParaRPr lang="ru-RU" sz="2000" b="1" dirty="0">
              <a:latin typeface="Times New Roman" pitchFamily="18" charset="0"/>
              <a:cs typeface="Times New Roman" pitchFamily="18" charset="0"/>
            </a:endParaRPr>
          </a:p>
        </p:txBody>
      </p:sp>
      <p:sp>
        <p:nvSpPr>
          <p:cNvPr id="17" name="Стрелка вправо 16"/>
          <p:cNvSpPr/>
          <p:nvPr/>
        </p:nvSpPr>
        <p:spPr>
          <a:xfrm>
            <a:off x="4343400" y="6248400"/>
            <a:ext cx="685800" cy="381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8" name="Скругленный прямоугольник 17"/>
          <p:cNvSpPr/>
          <p:nvPr/>
        </p:nvSpPr>
        <p:spPr>
          <a:xfrm>
            <a:off x="1905000" y="6096000"/>
            <a:ext cx="5638800" cy="6858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304800"/>
            <a:ext cx="435471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1979: </a:t>
            </a:r>
            <a:r>
              <a:rPr lang="en-US" b="1" dirty="0" err="1" smtClean="0">
                <a:latin typeface="Times New Roman" pitchFamily="18" charset="0"/>
                <a:cs typeface="Times New Roman" pitchFamily="18" charset="0"/>
              </a:rPr>
              <a:t>Kunihiko</a:t>
            </a:r>
            <a:r>
              <a:rPr lang="en-US" b="1" dirty="0" smtClean="0">
                <a:latin typeface="Times New Roman" pitchFamily="18" charset="0"/>
                <a:cs typeface="Times New Roman" pitchFamily="18" charset="0"/>
              </a:rPr>
              <a:t> Fukushima: </a:t>
            </a:r>
            <a:r>
              <a:rPr lang="en-US" b="1" dirty="0" err="1" smtClean="0">
                <a:latin typeface="Times New Roman" pitchFamily="18" charset="0"/>
                <a:cs typeface="Times New Roman" pitchFamily="18" charset="0"/>
              </a:rPr>
              <a:t>Neocognitron</a:t>
            </a:r>
            <a:endParaRPr lang="ru-RU" b="1" dirty="0">
              <a:latin typeface="Times New Roman" pitchFamily="18" charset="0"/>
              <a:cs typeface="Times New Roman" pitchFamily="18" charset="0"/>
            </a:endParaRPr>
          </a:p>
        </p:txBody>
      </p:sp>
      <p:pic>
        <p:nvPicPr>
          <p:cNvPr id="11" name="Picture 2"/>
          <p:cNvPicPr>
            <a:picLocks noChangeAspect="1" noChangeArrowheads="1"/>
          </p:cNvPicPr>
          <p:nvPr/>
        </p:nvPicPr>
        <p:blipFill>
          <a:blip r:embed="rId2" cstate="print"/>
          <a:srcRect/>
          <a:stretch>
            <a:fillRect/>
          </a:stretch>
        </p:blipFill>
        <p:spPr bwMode="auto">
          <a:xfrm>
            <a:off x="228600" y="3124200"/>
            <a:ext cx="4876800" cy="3554456"/>
          </a:xfrm>
          <a:prstGeom prst="rect">
            <a:avLst/>
          </a:prstGeom>
          <a:noFill/>
          <a:ln w="9525">
            <a:noFill/>
            <a:miter lim="800000"/>
            <a:headEnd/>
            <a:tailEnd/>
          </a:ln>
          <a:effectLst/>
        </p:spPr>
      </p:pic>
      <p:pic>
        <p:nvPicPr>
          <p:cNvPr id="4101" name="Picture 5"/>
          <p:cNvPicPr>
            <a:picLocks noChangeAspect="1" noChangeArrowheads="1"/>
          </p:cNvPicPr>
          <p:nvPr/>
        </p:nvPicPr>
        <p:blipFill>
          <a:blip r:embed="rId3" cstate="print"/>
          <a:srcRect/>
          <a:stretch>
            <a:fillRect/>
          </a:stretch>
        </p:blipFill>
        <p:spPr bwMode="auto">
          <a:xfrm>
            <a:off x="5181600" y="3581400"/>
            <a:ext cx="3884025" cy="28194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4" cstate="print"/>
          <a:srcRect/>
          <a:stretch>
            <a:fillRect/>
          </a:stretch>
        </p:blipFill>
        <p:spPr bwMode="auto">
          <a:xfrm>
            <a:off x="152400" y="914400"/>
            <a:ext cx="5562600" cy="1880491"/>
          </a:xfrm>
          <a:prstGeom prst="rect">
            <a:avLst/>
          </a:prstGeom>
          <a:noFill/>
          <a:ln w="9525">
            <a:noFill/>
            <a:miter lim="800000"/>
            <a:headEnd/>
            <a:tailEnd/>
          </a:ln>
          <a:effectLst/>
        </p:spPr>
      </p:pic>
      <p:sp>
        <p:nvSpPr>
          <p:cNvPr id="14" name="Прямоугольник 13"/>
          <p:cNvSpPr/>
          <p:nvPr/>
        </p:nvSpPr>
        <p:spPr>
          <a:xfrm>
            <a:off x="5867400" y="914400"/>
            <a:ext cx="3276600" cy="1815882"/>
          </a:xfrm>
          <a:prstGeom prst="rect">
            <a:avLst/>
          </a:prstGeom>
        </p:spPr>
        <p:txBody>
          <a:bodyPr wrap="square">
            <a:spAutoFit/>
          </a:bodyPr>
          <a:lstStyle/>
          <a:p>
            <a:r>
              <a:rPr lang="en-US" sz="1600" dirty="0">
                <a:latin typeface="Times New Roman" pitchFamily="18" charset="0"/>
                <a:cs typeface="Times New Roman" pitchFamily="18" charset="0"/>
              </a:rPr>
              <a:t>Fukushima, K. and Miyake, S., 1982. </a:t>
            </a:r>
            <a:r>
              <a:rPr lang="en-US" sz="1600" dirty="0" err="1">
                <a:latin typeface="Times New Roman" pitchFamily="18" charset="0"/>
                <a:cs typeface="Times New Roman" pitchFamily="18" charset="0"/>
              </a:rPr>
              <a:t>Neocognitron</a:t>
            </a:r>
            <a:r>
              <a:rPr lang="en-US" sz="1600" dirty="0">
                <a:latin typeface="Times New Roman" pitchFamily="18" charset="0"/>
                <a:cs typeface="Times New Roman" pitchFamily="18" charset="0"/>
              </a:rPr>
              <a:t>: A self-organizing neural network model for a mechanism of visual pattern recognition. In Competition and cooperation in neural nets (pp. 267-285). Springer, Berlin, Heidelberg.</a:t>
            </a:r>
            <a:endParaRPr lang="ru-RU" sz="1600"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2" cstate="print"/>
          <a:srcRect/>
          <a:stretch>
            <a:fillRect/>
          </a:stretch>
        </p:blipFill>
        <p:spPr bwMode="auto">
          <a:xfrm>
            <a:off x="152400" y="280899"/>
            <a:ext cx="8763000" cy="6443751"/>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482025"/>
            <a:ext cx="8991600" cy="584775"/>
          </a:xfrm>
          <a:prstGeom prst="rect">
            <a:avLst/>
          </a:prstGeom>
        </p:spPr>
        <p:txBody>
          <a:bodyPr wrap="square">
            <a:spAutoFit/>
          </a:bodyPr>
          <a:lstStyle/>
          <a:p>
            <a:r>
              <a:rPr lang="en-US" sz="1600" dirty="0" err="1" smtClean="0">
                <a:latin typeface="Times New Roman" pitchFamily="18" charset="0"/>
                <a:cs typeface="Times New Roman" pitchFamily="18" charset="0"/>
              </a:rPr>
              <a:t>LeCun</a:t>
            </a:r>
            <a:r>
              <a:rPr lang="en-US" sz="1600" dirty="0" smtClean="0">
                <a:latin typeface="Times New Roman" pitchFamily="18" charset="0"/>
                <a:cs typeface="Times New Roman" pitchFamily="18" charset="0"/>
              </a:rPr>
              <a:t>, Y., </a:t>
            </a:r>
            <a:r>
              <a:rPr lang="en-US" sz="1600" dirty="0" err="1" smtClean="0">
                <a:latin typeface="Times New Roman" pitchFamily="18" charset="0"/>
                <a:cs typeface="Times New Roman" pitchFamily="18" charset="0"/>
              </a:rPr>
              <a:t>Boser</a:t>
            </a:r>
            <a:r>
              <a:rPr lang="en-US" sz="1600" dirty="0" smtClean="0">
                <a:latin typeface="Times New Roman" pitchFamily="18" charset="0"/>
                <a:cs typeface="Times New Roman" pitchFamily="18" charset="0"/>
              </a:rPr>
              <a:t>, B., </a:t>
            </a:r>
            <a:r>
              <a:rPr lang="en-US" sz="1600" dirty="0" err="1" smtClean="0">
                <a:latin typeface="Times New Roman" pitchFamily="18" charset="0"/>
                <a:cs typeface="Times New Roman" pitchFamily="18" charset="0"/>
              </a:rPr>
              <a:t>Denker</a:t>
            </a:r>
            <a:r>
              <a:rPr lang="en-US" sz="1600" dirty="0" smtClean="0">
                <a:latin typeface="Times New Roman" pitchFamily="18" charset="0"/>
                <a:cs typeface="Times New Roman" pitchFamily="18" charset="0"/>
              </a:rPr>
              <a:t>, J.S., Henderson, D., Howard, R.E., Hubbard, W. and </a:t>
            </a:r>
            <a:r>
              <a:rPr lang="en-US" sz="1600" dirty="0" err="1" smtClean="0">
                <a:latin typeface="Times New Roman" pitchFamily="18" charset="0"/>
                <a:cs typeface="Times New Roman" pitchFamily="18" charset="0"/>
              </a:rPr>
              <a:t>Jackel</a:t>
            </a:r>
            <a:r>
              <a:rPr lang="en-US" sz="1600" dirty="0" smtClean="0">
                <a:latin typeface="Times New Roman" pitchFamily="18" charset="0"/>
                <a:cs typeface="Times New Roman" pitchFamily="18" charset="0"/>
              </a:rPr>
              <a:t>, L.D., 1989. </a:t>
            </a:r>
            <a:r>
              <a:rPr lang="en-US" sz="1600" dirty="0" err="1" smtClean="0">
                <a:latin typeface="Times New Roman" pitchFamily="18" charset="0"/>
                <a:cs typeface="Times New Roman" pitchFamily="18" charset="0"/>
              </a:rPr>
              <a:t>Backpropagation</a:t>
            </a:r>
            <a:r>
              <a:rPr lang="en-US" sz="1600" dirty="0" smtClean="0">
                <a:latin typeface="Times New Roman" pitchFamily="18" charset="0"/>
                <a:cs typeface="Times New Roman" pitchFamily="18" charset="0"/>
              </a:rPr>
              <a:t> applied to handwritten zip code recognition. Neural computation, 1(4), pp.541-551.</a:t>
            </a:r>
            <a:endParaRPr lang="ru-RU" sz="1600" dirty="0">
              <a:latin typeface="Times New Roman" pitchFamily="18" charset="0"/>
              <a:cs typeface="Times New Roman" pitchFamily="18" charset="0"/>
            </a:endParaRPr>
          </a:p>
        </p:txBody>
      </p:sp>
      <p:sp>
        <p:nvSpPr>
          <p:cNvPr id="5" name="Прямоугольник 4"/>
          <p:cNvSpPr/>
          <p:nvPr/>
        </p:nvSpPr>
        <p:spPr>
          <a:xfrm>
            <a:off x="0" y="1665982"/>
            <a:ext cx="4038600" cy="1077218"/>
          </a:xfrm>
          <a:prstGeom prst="rect">
            <a:avLst/>
          </a:prstGeom>
        </p:spPr>
        <p:txBody>
          <a:bodyPr wrap="square">
            <a:spAutoFit/>
          </a:bodyPr>
          <a:lstStyle/>
          <a:p>
            <a:r>
              <a:rPr lang="en-US" sz="1600" dirty="0" err="1">
                <a:latin typeface="Times New Roman" pitchFamily="18" charset="0"/>
                <a:cs typeface="Times New Roman" pitchFamily="18" charset="0"/>
              </a:rPr>
              <a:t>LeCun</a:t>
            </a:r>
            <a:r>
              <a:rPr lang="en-US" sz="1600" dirty="0">
                <a:latin typeface="Times New Roman" pitchFamily="18" charset="0"/>
                <a:cs typeface="Times New Roman" pitchFamily="18" charset="0"/>
              </a:rPr>
              <a:t>, Y., </a:t>
            </a:r>
            <a:r>
              <a:rPr lang="en-US" sz="1600" dirty="0" err="1">
                <a:latin typeface="Times New Roman" pitchFamily="18" charset="0"/>
                <a:cs typeface="Times New Roman" pitchFamily="18" charset="0"/>
              </a:rPr>
              <a:t>Bottou</a:t>
            </a:r>
            <a:r>
              <a:rPr lang="en-US" sz="1600" dirty="0">
                <a:latin typeface="Times New Roman" pitchFamily="18" charset="0"/>
                <a:cs typeface="Times New Roman" pitchFamily="18" charset="0"/>
              </a:rPr>
              <a:t>, L., </a:t>
            </a:r>
            <a:r>
              <a:rPr lang="en-US" sz="1600" dirty="0" err="1">
                <a:latin typeface="Times New Roman" pitchFamily="18" charset="0"/>
                <a:cs typeface="Times New Roman" pitchFamily="18" charset="0"/>
              </a:rPr>
              <a:t>Bengio</a:t>
            </a:r>
            <a:r>
              <a:rPr lang="en-US" sz="1600" dirty="0">
                <a:latin typeface="Times New Roman" pitchFamily="18" charset="0"/>
                <a:cs typeface="Times New Roman" pitchFamily="18" charset="0"/>
              </a:rPr>
              <a:t>, Y. and </a:t>
            </a:r>
            <a:r>
              <a:rPr lang="en-US" sz="1600" dirty="0" err="1">
                <a:latin typeface="Times New Roman" pitchFamily="18" charset="0"/>
                <a:cs typeface="Times New Roman" pitchFamily="18" charset="0"/>
              </a:rPr>
              <a:t>Haffner</a:t>
            </a:r>
            <a:r>
              <a:rPr lang="en-US" sz="1600" dirty="0">
                <a:latin typeface="Times New Roman" pitchFamily="18" charset="0"/>
                <a:cs typeface="Times New Roman" pitchFamily="18" charset="0"/>
              </a:rPr>
              <a:t>, P., 1998. Gradient-based learning applied to document recognition. Proceedings of the IEEE, 86(11), pp.2278-2324.</a:t>
            </a:r>
            <a:endParaRPr lang="ru-RU" sz="1600" dirty="0">
              <a:latin typeface="Times New Roman" pitchFamily="18" charset="0"/>
              <a:cs typeface="Times New Roman" pitchFamily="18" charset="0"/>
            </a:endParaRPr>
          </a:p>
        </p:txBody>
      </p:sp>
      <p:sp>
        <p:nvSpPr>
          <p:cNvPr id="6" name="Прямоугольник 5"/>
          <p:cNvSpPr/>
          <p:nvPr/>
        </p:nvSpPr>
        <p:spPr>
          <a:xfrm>
            <a:off x="0" y="152400"/>
            <a:ext cx="4724400" cy="369332"/>
          </a:xfrm>
          <a:prstGeom prst="rect">
            <a:avLst/>
          </a:prstGeom>
        </p:spPr>
        <p:txBody>
          <a:bodyPr wrap="square">
            <a:spAutoFit/>
          </a:bodyPr>
          <a:lstStyle/>
          <a:p>
            <a:r>
              <a:rPr lang="en-US" b="1" dirty="0" smtClean="0">
                <a:latin typeface="Times New Roman" pitchFamily="18" charset="0"/>
                <a:cs typeface="Times New Roman" pitchFamily="18" charset="0"/>
              </a:rPr>
              <a:t>1989: Training CNN by </a:t>
            </a:r>
            <a:r>
              <a:rPr lang="en-US" b="1" dirty="0" err="1" smtClean="0">
                <a:latin typeface="Times New Roman" pitchFamily="18" charset="0"/>
                <a:cs typeface="Times New Roman" pitchFamily="18" charset="0"/>
              </a:rPr>
              <a:t>Backpropagation</a:t>
            </a:r>
            <a:endParaRPr lang="ru-RU" b="1" dirty="0">
              <a:latin typeface="Times New Roman" pitchFamily="18" charset="0"/>
              <a:cs typeface="Times New Roman" pitchFamily="18" charset="0"/>
            </a:endParaRPr>
          </a:p>
        </p:txBody>
      </p:sp>
      <p:sp>
        <p:nvSpPr>
          <p:cNvPr id="7" name="Прямоугольник 6"/>
          <p:cNvSpPr/>
          <p:nvPr/>
        </p:nvSpPr>
        <p:spPr>
          <a:xfrm>
            <a:off x="0" y="1230868"/>
            <a:ext cx="4648200" cy="369332"/>
          </a:xfrm>
          <a:prstGeom prst="rect">
            <a:avLst/>
          </a:prstGeom>
        </p:spPr>
        <p:txBody>
          <a:bodyPr wrap="square">
            <a:spAutoFit/>
          </a:bodyPr>
          <a:lstStyle/>
          <a:p>
            <a:r>
              <a:rPr lang="en-US" b="1" dirty="0" smtClean="0">
                <a:latin typeface="Times New Roman" pitchFamily="18" charset="0"/>
                <a:cs typeface="Times New Roman" pitchFamily="18" charset="0"/>
              </a:rPr>
              <a:t>1998: End-to-end training of CNN: LeNet-5</a:t>
            </a:r>
            <a:endParaRPr lang="ru-RU" b="1" dirty="0">
              <a:latin typeface="Times New Roman" pitchFamily="18" charset="0"/>
              <a:cs typeface="Times New Roman" pitchFamily="18" charset="0"/>
            </a:endParaRPr>
          </a:p>
        </p:txBody>
      </p:sp>
      <p:sp>
        <p:nvSpPr>
          <p:cNvPr id="8" name="Прямоугольник 7"/>
          <p:cNvSpPr/>
          <p:nvPr/>
        </p:nvSpPr>
        <p:spPr>
          <a:xfrm>
            <a:off x="0" y="3135868"/>
            <a:ext cx="7620000" cy="369332"/>
          </a:xfrm>
          <a:prstGeom prst="rect">
            <a:avLst/>
          </a:prstGeom>
        </p:spPr>
        <p:txBody>
          <a:bodyPr wrap="square">
            <a:spAutoFit/>
          </a:bodyPr>
          <a:lstStyle/>
          <a:p>
            <a:r>
              <a:rPr lang="en-US" b="1" dirty="0" smtClean="0">
                <a:latin typeface="Times New Roman" pitchFamily="18" charset="0"/>
                <a:cs typeface="Times New Roman" pitchFamily="18" charset="0"/>
              </a:rPr>
              <a:t>2012: </a:t>
            </a:r>
            <a:r>
              <a:rPr lang="en-US" b="1" dirty="0" err="1" smtClean="0">
                <a:latin typeface="Times New Roman" pitchFamily="18" charset="0"/>
                <a:cs typeface="Times New Roman" pitchFamily="18" charset="0"/>
              </a:rPr>
              <a:t>AlexNet</a:t>
            </a:r>
            <a:r>
              <a:rPr lang="en-US" b="1" dirty="0" smtClean="0">
                <a:latin typeface="Times New Roman" pitchFamily="18" charset="0"/>
                <a:cs typeface="Times New Roman" pitchFamily="18" charset="0"/>
              </a:rPr>
              <a:t>: Dropout+ </a:t>
            </a:r>
            <a:r>
              <a:rPr lang="en-US" b="1" dirty="0" err="1" smtClean="0">
                <a:latin typeface="Times New Roman" pitchFamily="18" charset="0"/>
                <a:cs typeface="Times New Roman" pitchFamily="18" charset="0"/>
              </a:rPr>
              <a:t>Augmentation+ReLu</a:t>
            </a:r>
            <a:r>
              <a:rPr lang="en-US" b="1" dirty="0" smtClean="0">
                <a:latin typeface="Times New Roman" pitchFamily="18" charset="0"/>
                <a:cs typeface="Times New Roman" pitchFamily="18" charset="0"/>
              </a:rPr>
              <a:t> + 2 x GPU </a:t>
            </a:r>
            <a:r>
              <a:rPr lang="en-US" b="1" dirty="0" err="1" smtClean="0">
                <a:latin typeface="Times New Roman" pitchFamily="18" charset="0"/>
                <a:cs typeface="Times New Roman" pitchFamily="18" charset="0"/>
              </a:rPr>
              <a:t>Nvidia</a:t>
            </a:r>
            <a:r>
              <a:rPr lang="en-US" b="1" dirty="0" smtClean="0">
                <a:latin typeface="Times New Roman" pitchFamily="18" charset="0"/>
                <a:cs typeface="Times New Roman" pitchFamily="18" charset="0"/>
              </a:rPr>
              <a:t> 3090</a:t>
            </a:r>
            <a:endParaRPr lang="ru-RU" b="1" dirty="0">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2" cstate="print"/>
          <a:srcRect/>
          <a:stretch>
            <a:fillRect/>
          </a:stretch>
        </p:blipFill>
        <p:spPr bwMode="auto">
          <a:xfrm>
            <a:off x="4038600" y="1676399"/>
            <a:ext cx="4800600" cy="1469572"/>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cstate="print"/>
          <a:srcRect/>
          <a:stretch>
            <a:fillRect/>
          </a:stretch>
        </p:blipFill>
        <p:spPr bwMode="auto">
          <a:xfrm>
            <a:off x="3581400" y="3708925"/>
            <a:ext cx="5562600" cy="3149075"/>
          </a:xfrm>
          <a:prstGeom prst="rect">
            <a:avLst/>
          </a:prstGeom>
          <a:noFill/>
          <a:ln w="9525">
            <a:noFill/>
            <a:miter lim="800000"/>
            <a:headEnd/>
            <a:tailEnd/>
          </a:ln>
          <a:effectLst/>
        </p:spPr>
      </p:pic>
      <p:pic>
        <p:nvPicPr>
          <p:cNvPr id="20484" name="Picture 4"/>
          <p:cNvPicPr>
            <a:picLocks noChangeAspect="1" noChangeArrowheads="1"/>
          </p:cNvPicPr>
          <p:nvPr/>
        </p:nvPicPr>
        <p:blipFill>
          <a:blip r:embed="rId4" cstate="print"/>
          <a:srcRect/>
          <a:stretch>
            <a:fillRect/>
          </a:stretch>
        </p:blipFill>
        <p:spPr bwMode="auto">
          <a:xfrm>
            <a:off x="-1" y="3810001"/>
            <a:ext cx="3586170" cy="3048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228600"/>
            <a:ext cx="7620000" cy="369332"/>
          </a:xfrm>
          <a:prstGeom prst="rect">
            <a:avLst/>
          </a:prstGeom>
        </p:spPr>
        <p:txBody>
          <a:bodyPr wrap="square">
            <a:spAutoFit/>
          </a:bodyPr>
          <a:lstStyle/>
          <a:p>
            <a:r>
              <a:rPr lang="en-US" b="1" dirty="0" smtClean="0">
                <a:latin typeface="Times New Roman" pitchFamily="18" charset="0"/>
                <a:cs typeface="Times New Roman" pitchFamily="18" charset="0"/>
              </a:rPr>
              <a:t>2014: VGG</a:t>
            </a:r>
            <a:r>
              <a:rPr lang="ru-RU"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Visual Geometry Group, University of Oxford</a:t>
            </a:r>
            <a:endParaRPr lang="ru-RU" b="1" dirty="0">
              <a:latin typeface="Times New Roman" pitchFamily="18" charset="0"/>
              <a:cs typeface="Times New Roman" pitchFamily="18" charset="0"/>
            </a:endParaRPr>
          </a:p>
        </p:txBody>
      </p:sp>
      <p:sp>
        <p:nvSpPr>
          <p:cNvPr id="5" name="Прямоугольник 4"/>
          <p:cNvSpPr/>
          <p:nvPr/>
        </p:nvSpPr>
        <p:spPr>
          <a:xfrm>
            <a:off x="0" y="2438400"/>
            <a:ext cx="7620000" cy="369332"/>
          </a:xfrm>
          <a:prstGeom prst="rect">
            <a:avLst/>
          </a:prstGeom>
        </p:spPr>
        <p:txBody>
          <a:bodyPr wrap="square">
            <a:spAutoFit/>
          </a:bodyPr>
          <a:lstStyle/>
          <a:p>
            <a:r>
              <a:rPr lang="en-US" b="1" dirty="0" smtClean="0">
                <a:latin typeface="Times New Roman" pitchFamily="18" charset="0"/>
                <a:cs typeface="Times New Roman" pitchFamily="18" charset="0"/>
              </a:rPr>
              <a:t>2014: </a:t>
            </a:r>
            <a:r>
              <a:rPr lang="en-US" b="1" dirty="0" err="1" smtClean="0">
                <a:latin typeface="Times New Roman" pitchFamily="18" charset="0"/>
                <a:cs typeface="Times New Roman" pitchFamily="18" charset="0"/>
              </a:rPr>
              <a:t>GoogLeNet</a:t>
            </a:r>
            <a:r>
              <a:rPr lang="en-US" b="1" dirty="0" smtClean="0">
                <a:latin typeface="Times New Roman" pitchFamily="18" charset="0"/>
                <a:cs typeface="Times New Roman" pitchFamily="18" charset="0"/>
              </a:rPr>
              <a:t>/Inception (Google)</a:t>
            </a:r>
            <a:endParaRPr lang="ru-RU" b="1" dirty="0">
              <a:latin typeface="Times New Roman" pitchFamily="18" charset="0"/>
              <a:cs typeface="Times New Roman" pitchFamily="18" charset="0"/>
            </a:endParaRPr>
          </a:p>
        </p:txBody>
      </p:sp>
      <p:sp>
        <p:nvSpPr>
          <p:cNvPr id="6" name="Прямоугольник 5"/>
          <p:cNvSpPr/>
          <p:nvPr/>
        </p:nvSpPr>
        <p:spPr>
          <a:xfrm>
            <a:off x="0" y="4572000"/>
            <a:ext cx="2608406" cy="369332"/>
          </a:xfrm>
          <a:prstGeom prst="rect">
            <a:avLst/>
          </a:prstGeom>
        </p:spPr>
        <p:txBody>
          <a:bodyPr wrap="none">
            <a:spAutoFit/>
          </a:bodyPr>
          <a:lstStyle/>
          <a:p>
            <a:r>
              <a:rPr lang="en-US" b="1" dirty="0" smtClean="0">
                <a:latin typeface="Times New Roman" pitchFamily="18" charset="0"/>
                <a:cs typeface="Times New Roman" pitchFamily="18" charset="0"/>
              </a:rPr>
              <a:t>2015: </a:t>
            </a:r>
            <a:r>
              <a:rPr lang="en-US" b="1" dirty="0" err="1" smtClean="0">
                <a:latin typeface="Times New Roman" pitchFamily="18" charset="0"/>
                <a:cs typeface="Times New Roman" pitchFamily="18" charset="0"/>
              </a:rPr>
              <a:t>ResNet</a:t>
            </a:r>
            <a:r>
              <a:rPr lang="en-US" dirty="0" smtClean="0">
                <a:latin typeface="Times New Roman" pitchFamily="18" charset="0"/>
                <a:cs typeface="Times New Roman" pitchFamily="18" charset="0"/>
              </a:rPr>
              <a:t> (Microsoft)</a:t>
            </a:r>
            <a:endParaRPr lang="ru-RU" dirty="0">
              <a:latin typeface="Times New Roman" pitchFamily="18" charset="0"/>
              <a:cs typeface="Times New Roman" pitchFamily="18" charset="0"/>
            </a:endParaRPr>
          </a:p>
        </p:txBody>
      </p:sp>
      <p:sp>
        <p:nvSpPr>
          <p:cNvPr id="24577" name="Rectangle 1"/>
          <p:cNvSpPr>
            <a:spLocks noChangeArrowheads="1"/>
          </p:cNvSpPr>
          <p:nvPr/>
        </p:nvSpPr>
        <p:spPr bwMode="auto">
          <a:xfrm>
            <a:off x="0" y="609600"/>
            <a:ext cx="9144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88925" marR="0" lvl="0" indent="-288925" algn="l" defTabSz="914400" rtl="0" eaLnBrk="1" fontAlgn="base" latinLnBrk="0" hangingPunct="1">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Использование очень простых и повторяющихся блоков: свёртки размером только </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3×3</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и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MaxPool</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2×2.</a:t>
            </a:r>
          </a:p>
          <a:p>
            <a:pPr marL="288925" marR="0" lvl="0" indent="-288925"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Показано, что глубокие сети с малым ядром (3×3) эффективнее по сравнению с более сложными свёртками.</a:t>
            </a:r>
          </a:p>
        </p:txBody>
      </p:sp>
      <p:sp>
        <p:nvSpPr>
          <p:cNvPr id="24578" name="Rectangle 2"/>
          <p:cNvSpPr>
            <a:spLocks noChangeArrowheads="1"/>
          </p:cNvSpPr>
          <p:nvPr/>
        </p:nvSpPr>
        <p:spPr bwMode="auto">
          <a:xfrm>
            <a:off x="0" y="2819400"/>
            <a:ext cx="91440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Введение </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Inception-модуля</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 блока, параллельно вычисляющего несколько свёрток (1×1, 3×3, 5×5) и объединяющего результаты.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Применение 1×1 свёрток для снижения вычислительной сложности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bottleneck</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a:t>
            </a:r>
          </a:p>
        </p:txBody>
      </p:sp>
      <p:sp>
        <p:nvSpPr>
          <p:cNvPr id="24579" name="Rectangle 3"/>
          <p:cNvSpPr>
            <a:spLocks noChangeArrowheads="1"/>
          </p:cNvSpPr>
          <p:nvPr/>
        </p:nvSpPr>
        <p:spPr bwMode="auto">
          <a:xfrm>
            <a:off x="0" y="4953000"/>
            <a:ext cx="91440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Введение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Residual</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Blocks</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добавление skip-соединений, позволяющих сети обучаться разностям между входом и выходом.</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Возможность обучения очень глубоких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нейросетей</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(50, 101, 152 слоя и более).</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Практически решила проблему затухающего градиента.</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Стала базой для большинства современных архитектур CNN.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52400"/>
            <a:ext cx="4843698" cy="369332"/>
          </a:xfrm>
          <a:prstGeom prst="rect">
            <a:avLst/>
          </a:prstGeom>
        </p:spPr>
        <p:txBody>
          <a:bodyPr wrap="none">
            <a:spAutoFit/>
          </a:bodyPr>
          <a:lstStyle/>
          <a:p>
            <a:r>
              <a:rPr lang="en-US" b="1" dirty="0" smtClean="0">
                <a:latin typeface="Times New Roman" pitchFamily="18" charset="0"/>
                <a:cs typeface="Times New Roman" pitchFamily="18" charset="0"/>
              </a:rPr>
              <a:t>201</a:t>
            </a:r>
            <a:r>
              <a:rPr lang="ru-RU" b="1" dirty="0" smtClean="0">
                <a:latin typeface="Times New Roman" pitchFamily="18" charset="0"/>
                <a:cs typeface="Times New Roman" pitchFamily="18" charset="0"/>
              </a:rPr>
              <a:t>6</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DeepLab</a:t>
            </a:r>
            <a:r>
              <a:rPr lang="en-US" b="1" dirty="0" smtClean="0">
                <a:latin typeface="Times New Roman" pitchFamily="18" charset="0"/>
                <a:cs typeface="Times New Roman" pitchFamily="18" charset="0"/>
              </a:rPr>
              <a:t> (Google)</a:t>
            </a:r>
            <a:r>
              <a:rPr lang="ru-RU" b="1" dirty="0" smtClean="0">
                <a:latin typeface="Times New Roman" pitchFamily="18" charset="0"/>
                <a:cs typeface="Times New Roman" pitchFamily="18" charset="0"/>
              </a:rPr>
              <a:t>, </a:t>
            </a:r>
            <a:r>
              <a:rPr lang="en-US" b="1" dirty="0" err="1" smtClean="0"/>
              <a:t>WaveNet</a:t>
            </a:r>
            <a:r>
              <a:rPr lang="en-US" b="1" dirty="0" smtClean="0"/>
              <a:t> (</a:t>
            </a:r>
            <a:r>
              <a:rPr lang="en-US" b="1" dirty="0" err="1" smtClean="0"/>
              <a:t>DeepMind</a:t>
            </a:r>
            <a:r>
              <a:rPr lang="en-US" b="1" dirty="0" smtClean="0"/>
              <a:t>)</a:t>
            </a:r>
            <a:r>
              <a:rPr lang="en-US" dirty="0" smtClean="0"/>
              <a:t>:</a:t>
            </a:r>
            <a:endParaRPr lang="ru-RU" dirty="0">
              <a:latin typeface="Times New Roman" pitchFamily="18" charset="0"/>
              <a:cs typeface="Times New Roman" pitchFamily="18" charset="0"/>
            </a:endParaRPr>
          </a:p>
        </p:txBody>
      </p:sp>
      <p:sp>
        <p:nvSpPr>
          <p:cNvPr id="23553" name="Rectangle 1"/>
          <p:cNvSpPr>
            <a:spLocks noChangeArrowheads="1"/>
          </p:cNvSpPr>
          <p:nvPr/>
        </p:nvSpPr>
        <p:spPr bwMode="auto">
          <a:xfrm>
            <a:off x="0" y="671899"/>
            <a:ext cx="91440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Введение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Dilated</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Convolution</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Atrous</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Conv</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для сегментации изображений.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Dilated</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convolution</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для генерации аудио и временных последовательностей, нашло применение и в CV.</a:t>
            </a:r>
          </a:p>
        </p:txBody>
      </p:sp>
      <p:sp>
        <p:nvSpPr>
          <p:cNvPr id="6" name="Прямоугольник 5"/>
          <p:cNvSpPr/>
          <p:nvPr/>
        </p:nvSpPr>
        <p:spPr>
          <a:xfrm>
            <a:off x="0" y="1752600"/>
            <a:ext cx="5583901" cy="369332"/>
          </a:xfrm>
          <a:prstGeom prst="rect">
            <a:avLst/>
          </a:prstGeom>
        </p:spPr>
        <p:txBody>
          <a:bodyPr wrap="none">
            <a:spAutoFit/>
          </a:bodyPr>
          <a:lstStyle/>
          <a:p>
            <a:r>
              <a:rPr lang="en-US" b="1" dirty="0" smtClean="0">
                <a:latin typeface="Times New Roman" pitchFamily="18" charset="0"/>
                <a:cs typeface="Times New Roman" pitchFamily="18" charset="0"/>
              </a:rPr>
              <a:t>201</a:t>
            </a:r>
            <a:r>
              <a:rPr lang="ru-RU" b="1" dirty="0" smtClean="0">
                <a:latin typeface="Times New Roman" pitchFamily="18" charset="0"/>
                <a:cs typeface="Times New Roman" pitchFamily="18" charset="0"/>
              </a:rPr>
              <a:t>7</a:t>
            </a:r>
            <a:r>
              <a:rPr lang="en-US" b="1" dirty="0" smtClean="0">
                <a:latin typeface="Times New Roman" pitchFamily="18" charset="0"/>
                <a:cs typeface="Times New Roman" pitchFamily="18" charset="0"/>
              </a:rPr>
              <a:t>: </a:t>
            </a:r>
            <a:r>
              <a:rPr lang="en-US" b="1" dirty="0" err="1" smtClean="0"/>
              <a:t>MobileNet</a:t>
            </a:r>
            <a:r>
              <a:rPr lang="ru-RU" b="1" dirty="0" smtClean="0"/>
              <a:t>, «</a:t>
            </a:r>
            <a:r>
              <a:rPr lang="en-US" b="1" dirty="0" smtClean="0"/>
              <a:t>Attention is All You Need</a:t>
            </a:r>
            <a:r>
              <a:rPr lang="ru-RU" b="1" dirty="0" smtClean="0"/>
              <a:t>»</a:t>
            </a:r>
            <a:r>
              <a:rPr lang="en-US" b="1" dirty="0" smtClean="0"/>
              <a:t> (Google)</a:t>
            </a:r>
            <a:r>
              <a:rPr lang="ru-RU" dirty="0" smtClean="0"/>
              <a:t>:</a:t>
            </a:r>
            <a:endParaRPr lang="ru-RU" dirty="0">
              <a:latin typeface="Times New Roman" pitchFamily="18" charset="0"/>
              <a:cs typeface="Times New Roman" pitchFamily="18" charset="0"/>
            </a:endParaRPr>
          </a:p>
        </p:txBody>
      </p:sp>
      <p:sp>
        <p:nvSpPr>
          <p:cNvPr id="23554" name="Rectangle 2"/>
          <p:cNvSpPr>
            <a:spLocks noChangeArrowheads="1"/>
          </p:cNvSpPr>
          <p:nvPr/>
        </p:nvSpPr>
        <p:spPr bwMode="auto">
          <a:xfrm>
            <a:off x="0" y="2057400"/>
            <a:ext cx="9144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Depthwise</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Separable</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Convolution</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мощные и компактные CNN для мобильных устройств и реального времени.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Представлена архитектура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Transformer</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(изначально для NLP), позднее сильно повлияла на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Computer</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Vision</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a:t>
            </a:r>
          </a:p>
        </p:txBody>
      </p:sp>
      <p:sp>
        <p:nvSpPr>
          <p:cNvPr id="8" name="Прямоугольник 7"/>
          <p:cNvSpPr/>
          <p:nvPr/>
        </p:nvSpPr>
        <p:spPr>
          <a:xfrm>
            <a:off x="0" y="3352800"/>
            <a:ext cx="780983" cy="369332"/>
          </a:xfrm>
          <a:prstGeom prst="rect">
            <a:avLst/>
          </a:prstGeom>
        </p:spPr>
        <p:txBody>
          <a:bodyPr wrap="none">
            <a:spAutoFit/>
          </a:bodyPr>
          <a:lstStyle/>
          <a:p>
            <a:r>
              <a:rPr lang="en-US" b="1" dirty="0" smtClean="0">
                <a:latin typeface="Times New Roman" pitchFamily="18" charset="0"/>
                <a:cs typeface="Times New Roman" pitchFamily="18" charset="0"/>
              </a:rPr>
              <a:t>201</a:t>
            </a:r>
            <a:r>
              <a:rPr lang="ru-RU" b="1" dirty="0" smtClean="0">
                <a:latin typeface="Times New Roman" pitchFamily="18" charset="0"/>
                <a:cs typeface="Times New Roman" pitchFamily="18" charset="0"/>
              </a:rPr>
              <a:t>8</a:t>
            </a:r>
            <a:r>
              <a:rPr lang="en-US" b="1" dirty="0" smtClean="0">
                <a:latin typeface="Times New Roman" pitchFamily="18" charset="0"/>
                <a:cs typeface="Times New Roman" pitchFamily="18" charset="0"/>
              </a:rPr>
              <a:t>: </a:t>
            </a:r>
            <a:endParaRPr lang="ru-RU" dirty="0">
              <a:latin typeface="Times New Roman" pitchFamily="18" charset="0"/>
              <a:cs typeface="Times New Roman" pitchFamily="18" charset="0"/>
            </a:endParaRPr>
          </a:p>
        </p:txBody>
      </p:sp>
      <p:sp>
        <p:nvSpPr>
          <p:cNvPr id="23555" name="Rectangle 3"/>
          <p:cNvSpPr>
            <a:spLocks noChangeArrowheads="1"/>
          </p:cNvSpPr>
          <p:nvPr/>
        </p:nvSpPr>
        <p:spPr bwMode="auto">
          <a:xfrm>
            <a:off x="0" y="3733800"/>
            <a:ext cx="91440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EfficientNet</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Google</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Систематический подход масштабирования сети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depth</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width</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resolution</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Mask</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R-CNN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Facebook</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Одновременная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детекция</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и сегментация объектов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instance</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segmentation</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0" name="Прямоугольник 9"/>
          <p:cNvSpPr/>
          <p:nvPr/>
        </p:nvSpPr>
        <p:spPr>
          <a:xfrm>
            <a:off x="0" y="5029200"/>
            <a:ext cx="780983" cy="369332"/>
          </a:xfrm>
          <a:prstGeom prst="rect">
            <a:avLst/>
          </a:prstGeom>
        </p:spPr>
        <p:txBody>
          <a:bodyPr wrap="none">
            <a:spAutoFit/>
          </a:bodyPr>
          <a:lstStyle/>
          <a:p>
            <a:r>
              <a:rPr lang="en-US" b="1" dirty="0" smtClean="0">
                <a:latin typeface="Times New Roman" pitchFamily="18" charset="0"/>
                <a:cs typeface="Times New Roman" pitchFamily="18" charset="0"/>
              </a:rPr>
              <a:t>201</a:t>
            </a:r>
            <a:r>
              <a:rPr lang="ru-RU" b="1" dirty="0" smtClean="0">
                <a:latin typeface="Times New Roman" pitchFamily="18" charset="0"/>
                <a:cs typeface="Times New Roman" pitchFamily="18" charset="0"/>
              </a:rPr>
              <a:t>9</a:t>
            </a:r>
            <a:r>
              <a:rPr lang="en-US" b="1" dirty="0" smtClean="0">
                <a:latin typeface="Times New Roman" pitchFamily="18" charset="0"/>
                <a:cs typeface="Times New Roman" pitchFamily="18" charset="0"/>
              </a:rPr>
              <a:t>: </a:t>
            </a:r>
            <a:endParaRPr lang="ru-RU" dirty="0">
              <a:latin typeface="Times New Roman" pitchFamily="18" charset="0"/>
              <a:cs typeface="Times New Roman" pitchFamily="18" charset="0"/>
            </a:endParaRPr>
          </a:p>
        </p:txBody>
      </p:sp>
      <p:sp>
        <p:nvSpPr>
          <p:cNvPr id="23556" name="Rectangle 4"/>
          <p:cNvSpPr>
            <a:spLocks noChangeArrowheads="1"/>
          </p:cNvSpPr>
          <p:nvPr/>
        </p:nvSpPr>
        <p:spPr bwMode="auto">
          <a:xfrm>
            <a:off x="0" y="5410200"/>
            <a:ext cx="91440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Vision</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Transformer</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ViT</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(2020, начало исследований с 2019):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Архитектура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Transformer</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заменяет CNN в задачах классификации изображений.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Gated</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err="1" smtClean="0">
                <a:ln>
                  <a:noFill/>
                </a:ln>
                <a:solidFill>
                  <a:schemeClr val="tx1"/>
                </a:solidFill>
                <a:effectLst/>
                <a:latin typeface="Times New Roman" pitchFamily="18" charset="0"/>
                <a:cs typeface="Times New Roman" pitchFamily="18" charset="0"/>
              </a:rPr>
              <a:t>Convolution</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Динамическое управление важностью признаков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Image</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0" i="0" u="none" strike="noStrike" cap="none" normalizeH="0" baseline="0" dirty="0" err="1" smtClean="0">
                <a:ln>
                  <a:noFill/>
                </a:ln>
                <a:solidFill>
                  <a:schemeClr val="tx1"/>
                </a:solidFill>
                <a:effectLst/>
                <a:latin typeface="Times New Roman" pitchFamily="18" charset="0"/>
                <a:cs typeface="Times New Roman" pitchFamily="18" charset="0"/>
              </a:rPr>
              <a:t>Inpainting</a:t>
            </a:r>
            <a:r>
              <a:rPr kumimoji="0" lang="ru-RU" sz="1800" b="0" i="0" u="none" strike="noStrike" cap="none" normalizeH="0" baseline="0" dirty="0" smtClean="0">
                <a:ln>
                  <a:noFill/>
                </a:ln>
                <a:solidFill>
                  <a:schemeClr val="tx1"/>
                </a:solidFill>
                <a:effectLst/>
                <a:latin typeface="Times New Roman" pitchFamily="18" charset="0"/>
                <a:cs typeface="Times New Roman" pitchFamily="18"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152400"/>
            <a:ext cx="9144000" cy="1754326"/>
          </a:xfrm>
          <a:prstGeom prst="rect">
            <a:avLst/>
          </a:prstGeom>
        </p:spPr>
        <p:txBody>
          <a:bodyPr wrap="square">
            <a:spAutoFit/>
          </a:bodyPr>
          <a:lstStyle/>
          <a:p>
            <a:r>
              <a:rPr lang="en-US" b="1" dirty="0" smtClean="0">
                <a:latin typeface="Times New Roman" pitchFamily="18" charset="0"/>
                <a:cs typeface="Times New Roman" pitchFamily="18" charset="0"/>
              </a:rPr>
              <a:t>2020:</a:t>
            </a:r>
          </a:p>
          <a:p>
            <a:r>
              <a:rPr lang="en-US" b="1" dirty="0" smtClean="0">
                <a:latin typeface="Times New Roman" pitchFamily="18" charset="0"/>
                <a:cs typeface="Times New Roman" pitchFamily="18" charset="0"/>
              </a:rPr>
              <a:t>CLIP </a:t>
            </a:r>
            <a:r>
              <a:rPr lang="ru-RU" b="1" dirty="0" smtClean="0">
                <a:latin typeface="Times New Roman" pitchFamily="18" charset="0"/>
                <a:cs typeface="Times New Roman" pitchFamily="18" charset="0"/>
              </a:rPr>
              <a:t>и </a:t>
            </a:r>
            <a:r>
              <a:rPr lang="en-US" b="1" dirty="0" smtClean="0">
                <a:latin typeface="Times New Roman" pitchFamily="18" charset="0"/>
                <a:cs typeface="Times New Roman" pitchFamily="18" charset="0"/>
              </a:rPr>
              <a:t>DALL-E (</a:t>
            </a:r>
            <a:r>
              <a:rPr lang="en-US" b="1" dirty="0" err="1" smtClean="0">
                <a:latin typeface="Times New Roman" pitchFamily="18" charset="0"/>
                <a:cs typeface="Times New Roman" pitchFamily="18" charset="0"/>
              </a:rPr>
              <a:t>OpenAI</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p>
          <a:p>
            <a:pPr lvl="1"/>
            <a:r>
              <a:rPr lang="ru-RU" dirty="0" smtClean="0">
                <a:latin typeface="Times New Roman" pitchFamily="18" charset="0"/>
                <a:cs typeface="Times New Roman" pitchFamily="18" charset="0"/>
              </a:rPr>
              <a:t>Связь текста и изображений через </a:t>
            </a:r>
            <a:r>
              <a:rPr lang="en-US" dirty="0" smtClean="0">
                <a:latin typeface="Times New Roman" pitchFamily="18" charset="0"/>
                <a:cs typeface="Times New Roman" pitchFamily="18" charset="0"/>
              </a:rPr>
              <a:t>contrastive learning, </a:t>
            </a:r>
            <a:r>
              <a:rPr lang="ru-RU" dirty="0" smtClean="0">
                <a:latin typeface="Times New Roman" pitchFamily="18" charset="0"/>
                <a:cs typeface="Times New Roman" pitchFamily="18" charset="0"/>
              </a:rPr>
              <a:t>мощные </a:t>
            </a:r>
            <a:r>
              <a:rPr lang="ru-RU" dirty="0" err="1" smtClean="0">
                <a:latin typeface="Times New Roman" pitchFamily="18" charset="0"/>
                <a:cs typeface="Times New Roman" pitchFamily="18" charset="0"/>
              </a:rPr>
              <a:t>мультимодальные</a:t>
            </a:r>
            <a:r>
              <a:rPr lang="ru-RU" dirty="0" smtClean="0">
                <a:latin typeface="Times New Roman" pitchFamily="18" charset="0"/>
                <a:cs typeface="Times New Roman" pitchFamily="18" charset="0"/>
              </a:rPr>
              <a:t> модели.</a:t>
            </a:r>
          </a:p>
          <a:p>
            <a:r>
              <a:rPr lang="en-US" b="1" dirty="0" smtClean="0">
                <a:latin typeface="Times New Roman" pitchFamily="18" charset="0"/>
                <a:cs typeface="Times New Roman" pitchFamily="18" charset="0"/>
              </a:rPr>
              <a:t>YOLOv5 (</a:t>
            </a:r>
            <a:r>
              <a:rPr lang="en-US" b="1" dirty="0" err="1" smtClean="0">
                <a:latin typeface="Times New Roman" pitchFamily="18" charset="0"/>
                <a:cs typeface="Times New Roman" pitchFamily="18" charset="0"/>
              </a:rPr>
              <a:t>Ultralytics</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p>
          <a:p>
            <a:pPr lvl="1"/>
            <a:r>
              <a:rPr lang="ru-RU" dirty="0" smtClean="0">
                <a:latin typeface="Times New Roman" pitchFamily="18" charset="0"/>
                <a:cs typeface="Times New Roman" pitchFamily="18" charset="0"/>
              </a:rPr>
              <a:t>Эффективная и точная </a:t>
            </a:r>
            <a:r>
              <a:rPr lang="en-US" dirty="0" smtClean="0">
                <a:latin typeface="Times New Roman" pitchFamily="18" charset="0"/>
                <a:cs typeface="Times New Roman" pitchFamily="18" charset="0"/>
              </a:rPr>
              <a:t>real-time object detection </a:t>
            </a:r>
            <a:r>
              <a:rPr lang="ru-RU" dirty="0" smtClean="0">
                <a:latin typeface="Times New Roman" pitchFamily="18" charset="0"/>
                <a:cs typeface="Times New Roman" pitchFamily="18" charset="0"/>
              </a:rPr>
              <a:t>сеть.</a:t>
            </a:r>
            <a:endParaRPr lang="ru-RU" dirty="0">
              <a:latin typeface="Times New Roman" pitchFamily="18" charset="0"/>
              <a:cs typeface="Times New Roman" pitchFamily="18" charset="0"/>
            </a:endParaRPr>
          </a:p>
        </p:txBody>
      </p:sp>
      <p:sp>
        <p:nvSpPr>
          <p:cNvPr id="5" name="Прямоугольник 4"/>
          <p:cNvSpPr/>
          <p:nvPr/>
        </p:nvSpPr>
        <p:spPr>
          <a:xfrm>
            <a:off x="0" y="5103674"/>
            <a:ext cx="9144000" cy="1754326"/>
          </a:xfrm>
          <a:prstGeom prst="rect">
            <a:avLst/>
          </a:prstGeom>
        </p:spPr>
        <p:txBody>
          <a:bodyPr wrap="square">
            <a:spAutoFit/>
          </a:bodyPr>
          <a:lstStyle/>
          <a:p>
            <a:r>
              <a:rPr lang="en-US" b="1" dirty="0" smtClean="0">
                <a:latin typeface="Times New Roman" pitchFamily="18" charset="0"/>
                <a:cs typeface="Times New Roman" pitchFamily="18" charset="0"/>
              </a:rPr>
              <a:t>2022:</a:t>
            </a:r>
          </a:p>
          <a:p>
            <a:r>
              <a:rPr lang="en-US" b="1" dirty="0" smtClean="0">
                <a:latin typeface="Times New Roman" pitchFamily="18" charset="0"/>
                <a:cs typeface="Times New Roman" pitchFamily="18" charset="0"/>
              </a:rPr>
              <a:t>Stable Diffusion </a:t>
            </a:r>
            <a:r>
              <a:rPr lang="ru-RU" b="1" dirty="0" smtClean="0">
                <a:latin typeface="Times New Roman" pitchFamily="18" charset="0"/>
                <a:cs typeface="Times New Roman" pitchFamily="18" charset="0"/>
              </a:rPr>
              <a:t>и диффузионные модели</a:t>
            </a:r>
            <a:r>
              <a:rPr lang="ru-RU" dirty="0" smtClean="0">
                <a:latin typeface="Times New Roman" pitchFamily="18" charset="0"/>
                <a:cs typeface="Times New Roman" pitchFamily="18" charset="0"/>
              </a:rPr>
              <a:t>:</a:t>
            </a:r>
          </a:p>
          <a:p>
            <a:pPr lvl="1"/>
            <a:r>
              <a:rPr lang="ru-RU" dirty="0" smtClean="0">
                <a:latin typeface="Times New Roman" pitchFamily="18" charset="0"/>
                <a:cs typeface="Times New Roman" pitchFamily="18" charset="0"/>
              </a:rPr>
              <a:t>Открытые модели, позволившие массово генерировать фотореалистичные изображения.</a:t>
            </a:r>
          </a:p>
          <a:p>
            <a:r>
              <a:rPr lang="en-US" b="1" dirty="0" smtClean="0">
                <a:latin typeface="Times New Roman" pitchFamily="18" charset="0"/>
                <a:cs typeface="Times New Roman" pitchFamily="18" charset="0"/>
              </a:rPr>
              <a:t>Segment Anything Model (SAM, Meta)</a:t>
            </a:r>
            <a:r>
              <a:rPr lang="en-US" dirty="0" smtClean="0">
                <a:latin typeface="Times New Roman" pitchFamily="18" charset="0"/>
                <a:cs typeface="Times New Roman" pitchFamily="18" charset="0"/>
              </a:rPr>
              <a:t>:</a:t>
            </a:r>
          </a:p>
          <a:p>
            <a:pPr lvl="1"/>
            <a:r>
              <a:rPr lang="ru-RU" dirty="0" smtClean="0">
                <a:latin typeface="Times New Roman" pitchFamily="18" charset="0"/>
                <a:cs typeface="Times New Roman" pitchFamily="18" charset="0"/>
              </a:rPr>
              <a:t>Универсальная модель сегментации любых объектов (</a:t>
            </a:r>
            <a:r>
              <a:rPr lang="en-US" dirty="0" smtClean="0">
                <a:latin typeface="Times New Roman" pitchFamily="18" charset="0"/>
                <a:cs typeface="Times New Roman" pitchFamily="18" charset="0"/>
              </a:rPr>
              <a:t>zero-shot segmentation).</a:t>
            </a:r>
            <a:endParaRPr lang="en-US" dirty="0">
              <a:latin typeface="Times New Roman" pitchFamily="18" charset="0"/>
              <a:cs typeface="Times New Roman" pitchFamily="18" charset="0"/>
            </a:endParaRPr>
          </a:p>
        </p:txBody>
      </p:sp>
      <p:sp>
        <p:nvSpPr>
          <p:cNvPr id="6" name="Прямоугольник 5"/>
          <p:cNvSpPr/>
          <p:nvPr/>
        </p:nvSpPr>
        <p:spPr>
          <a:xfrm>
            <a:off x="0" y="3124200"/>
            <a:ext cx="9144000" cy="1200329"/>
          </a:xfrm>
          <a:prstGeom prst="rect">
            <a:avLst/>
          </a:prstGeom>
        </p:spPr>
        <p:txBody>
          <a:bodyPr wrap="square">
            <a:spAutoFit/>
          </a:bodyPr>
          <a:lstStyle/>
          <a:p>
            <a:r>
              <a:rPr lang="ru-RU" b="1" dirty="0" smtClean="0">
                <a:latin typeface="Times New Roman" pitchFamily="18" charset="0"/>
                <a:cs typeface="Times New Roman" pitchFamily="18" charset="0"/>
              </a:rPr>
              <a:t>2021:</a:t>
            </a:r>
          </a:p>
          <a:p>
            <a:r>
              <a:rPr lang="ru-RU" b="1" dirty="0" err="1" smtClean="0">
                <a:latin typeface="Times New Roman" pitchFamily="18" charset="0"/>
                <a:cs typeface="Times New Roman" pitchFamily="18" charset="0"/>
              </a:rPr>
              <a:t>Swin</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Transformer</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Microsoft</a:t>
            </a:r>
            <a:r>
              <a:rPr lang="ru-RU" b="1" dirty="0" smtClean="0">
                <a:latin typeface="Times New Roman" pitchFamily="18" charset="0"/>
                <a:cs typeface="Times New Roman" pitchFamily="18" charset="0"/>
              </a:rPr>
              <a:t>)</a:t>
            </a:r>
            <a:r>
              <a:rPr lang="ru-RU" dirty="0" smtClean="0">
                <a:latin typeface="Times New Roman" pitchFamily="18" charset="0"/>
                <a:cs typeface="Times New Roman" pitchFamily="18" charset="0"/>
              </a:rPr>
              <a:t>:</a:t>
            </a:r>
          </a:p>
          <a:p>
            <a:pPr lvl="1"/>
            <a:r>
              <a:rPr lang="ru-RU" dirty="0" smtClean="0">
                <a:latin typeface="Times New Roman" pitchFamily="18" charset="0"/>
                <a:cs typeface="Times New Roman" pitchFamily="18" charset="0"/>
              </a:rPr>
              <a:t>Иерархический </a:t>
            </a:r>
            <a:r>
              <a:rPr lang="ru-RU" dirty="0" err="1" smtClean="0">
                <a:latin typeface="Times New Roman" pitchFamily="18" charset="0"/>
                <a:cs typeface="Times New Roman" pitchFamily="18" charset="0"/>
              </a:rPr>
              <a:t>Transformer</a:t>
            </a:r>
            <a:r>
              <a:rPr lang="ru-RU" dirty="0" smtClean="0">
                <a:latin typeface="Times New Roman" pitchFamily="18" charset="0"/>
                <a:cs typeface="Times New Roman" pitchFamily="18" charset="0"/>
              </a:rPr>
              <a:t> с окнами внимания, эффективен в распознавании и сегментации изображений.</a:t>
            </a:r>
            <a:endParaRPr lang="ru-RU"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nvGraphicFramePr>
        <p:xfrm>
          <a:off x="76196" y="2"/>
          <a:ext cx="8991604" cy="6858003"/>
        </p:xfrm>
        <a:graphic>
          <a:graphicData uri="http://schemas.openxmlformats.org/drawingml/2006/table">
            <a:tbl>
              <a:tblPr>
                <a:tableStyleId>{5940675A-B579-460E-94D1-54222C63F5DA}</a:tableStyleId>
              </a:tblPr>
              <a:tblGrid>
                <a:gridCol w="762001"/>
                <a:gridCol w="2667001"/>
                <a:gridCol w="3581400"/>
                <a:gridCol w="1981202"/>
              </a:tblGrid>
              <a:tr h="495828">
                <a:tc>
                  <a:txBody>
                    <a:bodyPr/>
                    <a:lstStyle/>
                    <a:p>
                      <a:pPr algn="ctr"/>
                      <a:r>
                        <a:rPr lang="ru-RU" sz="1200" b="1" dirty="0">
                          <a:latin typeface="Times New Roman" pitchFamily="18" charset="0"/>
                          <a:cs typeface="Times New Roman" pitchFamily="18" charset="0"/>
                        </a:rPr>
                        <a:t>Период (год)</a:t>
                      </a:r>
                    </a:p>
                  </a:txBody>
                  <a:tcPr marL="13638" marR="13638" marT="6819" marB="6819" anchor="ctr"/>
                </a:tc>
                <a:tc>
                  <a:txBody>
                    <a:bodyPr/>
                    <a:lstStyle/>
                    <a:p>
                      <a:pPr algn="ctr"/>
                      <a:r>
                        <a:rPr lang="ru-RU" sz="1200" b="1" i="0" dirty="0">
                          <a:latin typeface="Times New Roman" pitchFamily="18" charset="0"/>
                          <a:cs typeface="Times New Roman" pitchFamily="18" charset="0"/>
                        </a:rPr>
                        <a:t>Название события</a:t>
                      </a:r>
                    </a:p>
                  </a:txBody>
                  <a:tcPr marL="13638" marR="13638" marT="6819" marB="6819" anchor="ctr"/>
                </a:tc>
                <a:tc>
                  <a:txBody>
                    <a:bodyPr/>
                    <a:lstStyle/>
                    <a:p>
                      <a:pPr algn="ctr"/>
                      <a:r>
                        <a:rPr lang="ru-RU" sz="1200" b="1" dirty="0">
                          <a:latin typeface="Times New Roman" pitchFamily="18" charset="0"/>
                          <a:cs typeface="Times New Roman" pitchFamily="18" charset="0"/>
                        </a:rPr>
                        <a:t>Инновация (что предложено)</a:t>
                      </a:r>
                    </a:p>
                  </a:txBody>
                  <a:tcPr marL="13638" marR="13638" marT="6819" marB="6819" anchor="ctr"/>
                </a:tc>
                <a:tc>
                  <a:txBody>
                    <a:bodyPr/>
                    <a:lstStyle/>
                    <a:p>
                      <a:pPr algn="ctr"/>
                      <a:r>
                        <a:rPr lang="ru-RU" sz="1200" b="1" dirty="0">
                          <a:latin typeface="Times New Roman" pitchFamily="18" charset="0"/>
                          <a:cs typeface="Times New Roman" pitchFamily="18" charset="0"/>
                        </a:rPr>
                        <a:t>Модель или Продукт</a:t>
                      </a:r>
                    </a:p>
                  </a:txBody>
                  <a:tcPr marL="13638" marR="13638" marT="6819" marB="6819" anchor="ctr"/>
                </a:tc>
              </a:tr>
              <a:tr h="256826">
                <a:tc>
                  <a:txBody>
                    <a:bodyPr/>
                    <a:lstStyle/>
                    <a:p>
                      <a:pPr algn="ctr"/>
                      <a:r>
                        <a:rPr lang="ru-RU" sz="1200" b="1" dirty="0">
                          <a:latin typeface="Times New Roman" pitchFamily="18" charset="0"/>
                          <a:cs typeface="Times New Roman" pitchFamily="18" charset="0"/>
                        </a:rPr>
                        <a:t>1957</a:t>
                      </a:r>
                    </a:p>
                  </a:txBody>
                  <a:tcPr marL="13638" marR="13638" marT="6819" marB="6819" anchor="ctr"/>
                </a:tc>
                <a:tc>
                  <a:txBody>
                    <a:bodyPr/>
                    <a:lstStyle/>
                    <a:p>
                      <a:pPr algn="ctr"/>
                      <a:r>
                        <a:rPr lang="ru-RU" sz="1200" i="0" dirty="0" err="1">
                          <a:latin typeface="Times New Roman" pitchFamily="18" charset="0"/>
                          <a:cs typeface="Times New Roman" pitchFamily="18" charset="0"/>
                        </a:rPr>
                        <a:t>Перцептрон</a:t>
                      </a:r>
                      <a:r>
                        <a:rPr lang="ru-RU" sz="1200" i="0" dirty="0">
                          <a:latin typeface="Times New Roman" pitchFamily="18" charset="0"/>
                          <a:cs typeface="Times New Roman" pitchFamily="18" charset="0"/>
                        </a:rPr>
                        <a:t> (</a:t>
                      </a:r>
                      <a:r>
                        <a:rPr lang="en-US" sz="1200" i="0" dirty="0">
                          <a:latin typeface="Times New Roman" pitchFamily="18" charset="0"/>
                          <a:cs typeface="Times New Roman" pitchFamily="18" charset="0"/>
                        </a:rPr>
                        <a:t>F. Rosenblatt)</a:t>
                      </a:r>
                    </a:p>
                  </a:txBody>
                  <a:tcPr marL="13638" marR="13638" marT="6819" marB="6819" anchor="ctr"/>
                </a:tc>
                <a:tc>
                  <a:txBody>
                    <a:bodyPr/>
                    <a:lstStyle/>
                    <a:p>
                      <a:pPr algn="ctr"/>
                      <a:r>
                        <a:rPr lang="ru-RU" sz="1200" dirty="0">
                          <a:latin typeface="Times New Roman" pitchFamily="18" charset="0"/>
                          <a:cs typeface="Times New Roman" pitchFamily="18" charset="0"/>
                        </a:rPr>
                        <a:t>Первая обучаемая модель нейрона</a:t>
                      </a:r>
                    </a:p>
                  </a:txBody>
                  <a:tcPr marL="13638" marR="13638" marT="6819" marB="6819" anchor="ctr"/>
                </a:tc>
                <a:tc>
                  <a:txBody>
                    <a:bodyPr/>
                    <a:lstStyle/>
                    <a:p>
                      <a:pPr algn="ctr"/>
                      <a:r>
                        <a:rPr lang="en-US" sz="1200" dirty="0" err="1">
                          <a:latin typeface="Times New Roman" pitchFamily="18" charset="0"/>
                          <a:cs typeface="Times New Roman" pitchFamily="18" charset="0"/>
                        </a:rPr>
                        <a:t>Perceptron</a:t>
                      </a:r>
                      <a:endParaRPr lang="en-US" sz="1200" dirty="0">
                        <a:latin typeface="Times New Roman" pitchFamily="18" charset="0"/>
                        <a:cs typeface="Times New Roman" pitchFamily="18" charset="0"/>
                      </a:endParaRPr>
                    </a:p>
                  </a:txBody>
                  <a:tcPr marL="13638" marR="13638" marT="6819" marB="6819" anchor="ctr"/>
                </a:tc>
              </a:tr>
              <a:tr h="495828">
                <a:tc>
                  <a:txBody>
                    <a:bodyPr/>
                    <a:lstStyle/>
                    <a:p>
                      <a:pPr algn="ctr"/>
                      <a:r>
                        <a:rPr lang="ru-RU" sz="1200" b="1" dirty="0">
                          <a:latin typeface="Times New Roman" pitchFamily="18" charset="0"/>
                          <a:cs typeface="Times New Roman" pitchFamily="18" charset="0"/>
                        </a:rPr>
                        <a:t>1958–1959</a:t>
                      </a:r>
                    </a:p>
                  </a:txBody>
                  <a:tcPr marL="13638" marR="13638" marT="6819" marB="6819" anchor="ctr"/>
                </a:tc>
                <a:tc>
                  <a:txBody>
                    <a:bodyPr/>
                    <a:lstStyle/>
                    <a:p>
                      <a:pPr algn="ctr"/>
                      <a:r>
                        <a:rPr lang="ru-RU" sz="1200" i="0" dirty="0">
                          <a:latin typeface="Times New Roman" pitchFamily="18" charset="0"/>
                          <a:cs typeface="Times New Roman" pitchFamily="18" charset="0"/>
                        </a:rPr>
                        <a:t>Эксперименты </a:t>
                      </a:r>
                      <a:r>
                        <a:rPr lang="en-US" sz="1200" i="0" dirty="0" smtClean="0">
                          <a:latin typeface="Times New Roman" pitchFamily="18" charset="0"/>
                          <a:cs typeface="Times New Roman" pitchFamily="18" charset="0"/>
                        </a:rPr>
                        <a:t>D. Hubel </a:t>
                      </a:r>
                      <a:r>
                        <a:rPr lang="ru-RU" sz="1200" i="0" dirty="0">
                          <a:latin typeface="Times New Roman" pitchFamily="18" charset="0"/>
                          <a:cs typeface="Times New Roman" pitchFamily="18" charset="0"/>
                        </a:rPr>
                        <a:t>и </a:t>
                      </a:r>
                      <a:r>
                        <a:rPr lang="en-US" sz="1200" i="0" dirty="0" smtClean="0">
                          <a:latin typeface="Times New Roman" pitchFamily="18" charset="0"/>
                          <a:cs typeface="Times New Roman" pitchFamily="18" charset="0"/>
                        </a:rPr>
                        <a:t>T. Wiesel</a:t>
                      </a:r>
                      <a:endParaRPr lang="en-US" sz="1200" i="0" dirty="0">
                        <a:latin typeface="Times New Roman" pitchFamily="18" charset="0"/>
                        <a:cs typeface="Times New Roman" pitchFamily="18" charset="0"/>
                      </a:endParaRPr>
                    </a:p>
                  </a:txBody>
                  <a:tcPr marL="13638" marR="13638" marT="6819" marB="6819" anchor="ctr"/>
                </a:tc>
                <a:tc>
                  <a:txBody>
                    <a:bodyPr/>
                    <a:lstStyle/>
                    <a:p>
                      <a:pPr algn="ctr"/>
                      <a:r>
                        <a:rPr lang="ru-RU" sz="1200" dirty="0">
                          <a:latin typeface="Times New Roman" pitchFamily="18" charset="0"/>
                          <a:cs typeface="Times New Roman" pitchFamily="18" charset="0"/>
                        </a:rPr>
                        <a:t>Открытие иерархической структуры зрительной коры</a:t>
                      </a:r>
                    </a:p>
                  </a:txBody>
                  <a:tcPr marL="13638" marR="13638" marT="6819" marB="6819" anchor="ctr"/>
                </a:tc>
                <a:tc>
                  <a:txBody>
                    <a:bodyPr/>
                    <a:lstStyle/>
                    <a:p>
                      <a:pPr algn="ctr"/>
                      <a:r>
                        <a:rPr lang="en-US" sz="1200" dirty="0">
                          <a:latin typeface="Times New Roman" pitchFamily="18" charset="0"/>
                          <a:cs typeface="Times New Roman" pitchFamily="18" charset="0"/>
                        </a:rPr>
                        <a:t>Simple/Complex cells (V1-V4, cortex)</a:t>
                      </a:r>
                    </a:p>
                  </a:txBody>
                  <a:tcPr marL="13638" marR="13638" marT="6819" marB="6819" anchor="ctr"/>
                </a:tc>
              </a:tr>
              <a:tr h="256826">
                <a:tc>
                  <a:txBody>
                    <a:bodyPr/>
                    <a:lstStyle/>
                    <a:p>
                      <a:pPr algn="ctr"/>
                      <a:r>
                        <a:rPr lang="ru-RU" sz="1200" b="1" dirty="0">
                          <a:latin typeface="Times New Roman" pitchFamily="18" charset="0"/>
                          <a:cs typeface="Times New Roman" pitchFamily="18" charset="0"/>
                        </a:rPr>
                        <a:t>1979–1980</a:t>
                      </a:r>
                    </a:p>
                  </a:txBody>
                  <a:tcPr marL="13638" marR="13638" marT="6819" marB="6819" anchor="ctr"/>
                </a:tc>
                <a:tc>
                  <a:txBody>
                    <a:bodyPr/>
                    <a:lstStyle/>
                    <a:p>
                      <a:pPr algn="ctr"/>
                      <a:r>
                        <a:rPr lang="en-US" sz="1200" i="0" dirty="0" err="1">
                          <a:latin typeface="Times New Roman" pitchFamily="18" charset="0"/>
                          <a:cs typeface="Times New Roman" pitchFamily="18" charset="0"/>
                        </a:rPr>
                        <a:t>Neocognitron</a:t>
                      </a:r>
                      <a:r>
                        <a:rPr lang="en-US" sz="1200" i="0" dirty="0">
                          <a:latin typeface="Times New Roman" pitchFamily="18" charset="0"/>
                          <a:cs typeface="Times New Roman" pitchFamily="18" charset="0"/>
                        </a:rPr>
                        <a:t> (K. Fukushima)</a:t>
                      </a:r>
                    </a:p>
                  </a:txBody>
                  <a:tcPr marL="13638" marR="13638" marT="6819" marB="6819" anchor="ctr"/>
                </a:tc>
                <a:tc>
                  <a:txBody>
                    <a:bodyPr/>
                    <a:lstStyle/>
                    <a:p>
                      <a:pPr algn="ctr"/>
                      <a:r>
                        <a:rPr lang="ru-RU" sz="1200" dirty="0">
                          <a:latin typeface="Times New Roman" pitchFamily="18" charset="0"/>
                          <a:cs typeface="Times New Roman" pitchFamily="18" charset="0"/>
                        </a:rPr>
                        <a:t>Первая </a:t>
                      </a:r>
                      <a:r>
                        <a:rPr lang="ru-RU" sz="1200" dirty="0" err="1">
                          <a:latin typeface="Times New Roman" pitchFamily="18" charset="0"/>
                          <a:cs typeface="Times New Roman" pitchFamily="18" charset="0"/>
                        </a:rPr>
                        <a:t>сверточная</a:t>
                      </a:r>
                      <a:r>
                        <a:rPr lang="ru-RU" sz="1200" dirty="0">
                          <a:latin typeface="Times New Roman" pitchFamily="18" charset="0"/>
                          <a:cs typeface="Times New Roman" pitchFamily="18" charset="0"/>
                        </a:rPr>
                        <a:t> </a:t>
                      </a:r>
                      <a:r>
                        <a:rPr lang="ru-RU" sz="1200" dirty="0" err="1">
                          <a:latin typeface="Times New Roman" pitchFamily="18" charset="0"/>
                          <a:cs typeface="Times New Roman" pitchFamily="18" charset="0"/>
                        </a:rPr>
                        <a:t>нейросеть</a:t>
                      </a:r>
                      <a:r>
                        <a:rPr lang="ru-RU" sz="1200" dirty="0">
                          <a:latin typeface="Times New Roman" pitchFamily="18" charset="0"/>
                          <a:cs typeface="Times New Roman" pitchFamily="18" charset="0"/>
                        </a:rPr>
                        <a:t> с иерархией</a:t>
                      </a:r>
                    </a:p>
                  </a:txBody>
                  <a:tcPr marL="13638" marR="13638" marT="6819" marB="6819" anchor="ctr"/>
                </a:tc>
                <a:tc>
                  <a:txBody>
                    <a:bodyPr/>
                    <a:lstStyle/>
                    <a:p>
                      <a:pPr algn="ctr"/>
                      <a:r>
                        <a:rPr lang="en-US" sz="1200" dirty="0" err="1">
                          <a:latin typeface="Times New Roman" pitchFamily="18" charset="0"/>
                          <a:cs typeface="Times New Roman" pitchFamily="18" charset="0"/>
                        </a:rPr>
                        <a:t>Neocognitron</a:t>
                      </a:r>
                      <a:endParaRPr lang="en-US" sz="1200" dirty="0">
                        <a:latin typeface="Times New Roman" pitchFamily="18" charset="0"/>
                        <a:cs typeface="Times New Roman" pitchFamily="18" charset="0"/>
                      </a:endParaRPr>
                    </a:p>
                  </a:txBody>
                  <a:tcPr marL="13638" marR="13638" marT="6819" marB="6819" anchor="ctr"/>
                </a:tc>
              </a:tr>
              <a:tr h="495828">
                <a:tc>
                  <a:txBody>
                    <a:bodyPr/>
                    <a:lstStyle/>
                    <a:p>
                      <a:pPr algn="ctr"/>
                      <a:r>
                        <a:rPr lang="ru-RU" sz="1200" b="1" dirty="0">
                          <a:latin typeface="Times New Roman" pitchFamily="18" charset="0"/>
                          <a:cs typeface="Times New Roman" pitchFamily="18" charset="0"/>
                        </a:rPr>
                        <a:t>1986</a:t>
                      </a:r>
                    </a:p>
                  </a:txBody>
                  <a:tcPr marL="13638" marR="13638" marT="6819" marB="6819" anchor="ctr"/>
                </a:tc>
                <a:tc>
                  <a:txBody>
                    <a:bodyPr/>
                    <a:lstStyle/>
                    <a:p>
                      <a:pPr algn="ctr"/>
                      <a:r>
                        <a:rPr lang="ru-RU" sz="1200" i="0" dirty="0">
                          <a:latin typeface="Times New Roman" pitchFamily="18" charset="0"/>
                          <a:cs typeface="Times New Roman" pitchFamily="18" charset="0"/>
                        </a:rPr>
                        <a:t>Метод обратного распространения ошибки (</a:t>
                      </a:r>
                      <a:r>
                        <a:rPr lang="ru-RU" sz="1200" i="0" dirty="0" err="1">
                          <a:latin typeface="Times New Roman" pitchFamily="18" charset="0"/>
                          <a:cs typeface="Times New Roman" pitchFamily="18" charset="0"/>
                        </a:rPr>
                        <a:t>backpropagation</a:t>
                      </a:r>
                      <a:r>
                        <a:rPr lang="ru-RU" sz="1200" i="0" dirty="0">
                          <a:latin typeface="Times New Roman" pitchFamily="18" charset="0"/>
                          <a:cs typeface="Times New Roman" pitchFamily="18" charset="0"/>
                        </a:rPr>
                        <a:t>)</a:t>
                      </a:r>
                    </a:p>
                  </a:txBody>
                  <a:tcPr marL="13638" marR="13638" marT="6819" marB="6819" anchor="ctr"/>
                </a:tc>
                <a:tc>
                  <a:txBody>
                    <a:bodyPr/>
                    <a:lstStyle/>
                    <a:p>
                      <a:pPr algn="ctr"/>
                      <a:r>
                        <a:rPr lang="ru-RU" sz="1200" dirty="0">
                          <a:latin typeface="Times New Roman" pitchFamily="18" charset="0"/>
                          <a:cs typeface="Times New Roman" pitchFamily="18" charset="0"/>
                        </a:rPr>
                        <a:t>Эффективный алгоритм обучения многослойных </a:t>
                      </a:r>
                      <a:r>
                        <a:rPr lang="ru-RU" sz="1200" dirty="0" err="1">
                          <a:latin typeface="Times New Roman" pitchFamily="18" charset="0"/>
                          <a:cs typeface="Times New Roman" pitchFamily="18" charset="0"/>
                        </a:rPr>
                        <a:t>нейросетей</a:t>
                      </a:r>
                      <a:endParaRPr lang="ru-RU" sz="1200" dirty="0">
                        <a:latin typeface="Times New Roman" pitchFamily="18" charset="0"/>
                        <a:cs typeface="Times New Roman" pitchFamily="18" charset="0"/>
                      </a:endParaRPr>
                    </a:p>
                  </a:txBody>
                  <a:tcPr marL="13638" marR="13638" marT="6819" marB="6819" anchor="ctr"/>
                </a:tc>
                <a:tc>
                  <a:txBody>
                    <a:bodyPr/>
                    <a:lstStyle/>
                    <a:p>
                      <a:pPr algn="ctr"/>
                      <a:r>
                        <a:rPr lang="en-US" sz="1200" dirty="0" err="1">
                          <a:latin typeface="Times New Roman" pitchFamily="18" charset="0"/>
                          <a:cs typeface="Times New Roman" pitchFamily="18" charset="0"/>
                        </a:rPr>
                        <a:t>Backpropagation</a:t>
                      </a:r>
                      <a:endParaRPr lang="en-US" sz="1200" dirty="0">
                        <a:latin typeface="Times New Roman" pitchFamily="18" charset="0"/>
                        <a:cs typeface="Times New Roman" pitchFamily="18" charset="0"/>
                      </a:endParaRPr>
                    </a:p>
                  </a:txBody>
                  <a:tcPr marL="13638" marR="13638" marT="6819" marB="6819" anchor="ctr"/>
                </a:tc>
              </a:tr>
              <a:tr h="338631">
                <a:tc>
                  <a:txBody>
                    <a:bodyPr/>
                    <a:lstStyle/>
                    <a:p>
                      <a:pPr algn="ctr"/>
                      <a:r>
                        <a:rPr lang="ru-RU" sz="1200" b="1" dirty="0">
                          <a:latin typeface="Times New Roman" pitchFamily="18" charset="0"/>
                          <a:cs typeface="Times New Roman" pitchFamily="18" charset="0"/>
                        </a:rPr>
                        <a:t>1989–1998</a:t>
                      </a:r>
                    </a:p>
                  </a:txBody>
                  <a:tcPr marL="13638" marR="13638" marT="6819" marB="6819" anchor="ctr"/>
                </a:tc>
                <a:tc>
                  <a:txBody>
                    <a:bodyPr/>
                    <a:lstStyle/>
                    <a:p>
                      <a:pPr algn="ctr"/>
                      <a:r>
                        <a:rPr lang="nb-NO" sz="1200" i="0" dirty="0">
                          <a:latin typeface="Times New Roman" pitchFamily="18" charset="0"/>
                          <a:cs typeface="Times New Roman" pitchFamily="18" charset="0"/>
                        </a:rPr>
                        <a:t>LeNet и LeNet-5 (Yann LeCun)</a:t>
                      </a:r>
                    </a:p>
                  </a:txBody>
                  <a:tcPr marL="13638" marR="13638" marT="6819" marB="6819" anchor="ctr"/>
                </a:tc>
                <a:tc>
                  <a:txBody>
                    <a:bodyPr/>
                    <a:lstStyle/>
                    <a:p>
                      <a:pPr algn="ctr"/>
                      <a:r>
                        <a:rPr lang="ru-RU" sz="1200" dirty="0">
                          <a:latin typeface="Times New Roman" pitchFamily="18" charset="0"/>
                          <a:cs typeface="Times New Roman" pitchFamily="18" charset="0"/>
                        </a:rPr>
                        <a:t>Первая успешная CNN с обучением </a:t>
                      </a:r>
                      <a:r>
                        <a:rPr lang="ru-RU" sz="1200" dirty="0" err="1">
                          <a:latin typeface="Times New Roman" pitchFamily="18" charset="0"/>
                          <a:cs typeface="Times New Roman" pitchFamily="18" charset="0"/>
                        </a:rPr>
                        <a:t>backpropagation</a:t>
                      </a:r>
                      <a:endParaRPr lang="ru-RU" sz="1200" dirty="0">
                        <a:latin typeface="Times New Roman" pitchFamily="18" charset="0"/>
                        <a:cs typeface="Times New Roman" pitchFamily="18" charset="0"/>
                      </a:endParaRPr>
                    </a:p>
                  </a:txBody>
                  <a:tcPr marL="13638" marR="13638" marT="6819" marB="6819" anchor="ctr"/>
                </a:tc>
                <a:tc>
                  <a:txBody>
                    <a:bodyPr/>
                    <a:lstStyle/>
                    <a:p>
                      <a:pPr algn="ctr"/>
                      <a:r>
                        <a:rPr lang="en-US" sz="1200" dirty="0" err="1">
                          <a:latin typeface="Times New Roman" pitchFamily="18" charset="0"/>
                          <a:cs typeface="Times New Roman" pitchFamily="18" charset="0"/>
                        </a:rPr>
                        <a:t>LeNet</a:t>
                      </a:r>
                      <a:r>
                        <a:rPr lang="en-US" sz="1200" dirty="0">
                          <a:latin typeface="Times New Roman" pitchFamily="18" charset="0"/>
                          <a:cs typeface="Times New Roman" pitchFamily="18" charset="0"/>
                        </a:rPr>
                        <a:t>, LeNet-5</a:t>
                      </a:r>
                    </a:p>
                  </a:txBody>
                  <a:tcPr marL="13638" marR="13638" marT="6819" marB="6819" anchor="ctr"/>
                </a:tc>
              </a:tr>
              <a:tr h="495828">
                <a:tc>
                  <a:txBody>
                    <a:bodyPr/>
                    <a:lstStyle/>
                    <a:p>
                      <a:pPr algn="ctr"/>
                      <a:r>
                        <a:rPr lang="ru-RU" sz="1200" b="1" dirty="0">
                          <a:latin typeface="Times New Roman" pitchFamily="18" charset="0"/>
                          <a:cs typeface="Times New Roman" pitchFamily="18" charset="0"/>
                        </a:rPr>
                        <a:t>2006</a:t>
                      </a:r>
                    </a:p>
                  </a:txBody>
                  <a:tcPr marL="13638" marR="13638" marT="6819" marB="6819" anchor="ctr"/>
                </a:tc>
                <a:tc>
                  <a:txBody>
                    <a:bodyPr/>
                    <a:lstStyle/>
                    <a:p>
                      <a:pPr algn="ctr"/>
                      <a:r>
                        <a:rPr lang="ru-RU" sz="1200" i="0" dirty="0">
                          <a:latin typeface="Times New Roman" pitchFamily="18" charset="0"/>
                          <a:cs typeface="Times New Roman" pitchFamily="18" charset="0"/>
                        </a:rPr>
                        <a:t>Алгоритм обучения глубоких сетей (</a:t>
                      </a:r>
                      <a:r>
                        <a:rPr lang="ru-RU" sz="1200" i="0" dirty="0" err="1">
                          <a:latin typeface="Times New Roman" pitchFamily="18" charset="0"/>
                          <a:cs typeface="Times New Roman" pitchFamily="18" charset="0"/>
                        </a:rPr>
                        <a:t>Hinton</a:t>
                      </a:r>
                      <a:r>
                        <a:rPr lang="ru-RU" sz="1200" i="0" dirty="0">
                          <a:latin typeface="Times New Roman" pitchFamily="18" charset="0"/>
                          <a:cs typeface="Times New Roman" pitchFamily="18" charset="0"/>
                        </a:rPr>
                        <a:t> </a:t>
                      </a:r>
                      <a:r>
                        <a:rPr lang="ru-RU" sz="1200" i="0" dirty="0" err="1">
                          <a:latin typeface="Times New Roman" pitchFamily="18" charset="0"/>
                          <a:cs typeface="Times New Roman" pitchFamily="18" charset="0"/>
                        </a:rPr>
                        <a:t>et</a:t>
                      </a:r>
                      <a:r>
                        <a:rPr lang="ru-RU" sz="1200" i="0" dirty="0">
                          <a:latin typeface="Times New Roman" pitchFamily="18" charset="0"/>
                          <a:cs typeface="Times New Roman" pitchFamily="18" charset="0"/>
                        </a:rPr>
                        <a:t> </a:t>
                      </a:r>
                      <a:r>
                        <a:rPr lang="ru-RU" sz="1200" i="0" dirty="0" err="1">
                          <a:latin typeface="Times New Roman" pitchFamily="18" charset="0"/>
                          <a:cs typeface="Times New Roman" pitchFamily="18" charset="0"/>
                        </a:rPr>
                        <a:t>al</a:t>
                      </a:r>
                      <a:r>
                        <a:rPr lang="ru-RU" sz="1200" i="0" dirty="0">
                          <a:latin typeface="Times New Roman" pitchFamily="18" charset="0"/>
                          <a:cs typeface="Times New Roman" pitchFamily="18" charset="0"/>
                        </a:rPr>
                        <a:t>.)</a:t>
                      </a:r>
                    </a:p>
                  </a:txBody>
                  <a:tcPr marL="13638" marR="13638" marT="6819" marB="6819" anchor="ctr"/>
                </a:tc>
                <a:tc>
                  <a:txBody>
                    <a:bodyPr/>
                    <a:lstStyle/>
                    <a:p>
                      <a:pPr algn="ctr"/>
                      <a:r>
                        <a:rPr lang="ru-RU" sz="1200" dirty="0">
                          <a:latin typeface="Times New Roman" pitchFamily="18" charset="0"/>
                          <a:cs typeface="Times New Roman" pitchFamily="18" charset="0"/>
                        </a:rPr>
                        <a:t>Послойная предварительная тренировка (</a:t>
                      </a:r>
                      <a:r>
                        <a:rPr lang="en-US" sz="1200" dirty="0" err="1">
                          <a:latin typeface="Times New Roman" pitchFamily="18" charset="0"/>
                          <a:cs typeface="Times New Roman" pitchFamily="18" charset="0"/>
                        </a:rPr>
                        <a:t>Pretraining</a:t>
                      </a:r>
                      <a:r>
                        <a:rPr lang="en-US" sz="1200" dirty="0">
                          <a:latin typeface="Times New Roman" pitchFamily="18" charset="0"/>
                          <a:cs typeface="Times New Roman" pitchFamily="18" charset="0"/>
                        </a:rPr>
                        <a:t>)</a:t>
                      </a:r>
                    </a:p>
                  </a:txBody>
                  <a:tcPr marL="13638" marR="13638" marT="6819" marB="6819" anchor="ctr"/>
                </a:tc>
                <a:tc>
                  <a:txBody>
                    <a:bodyPr/>
                    <a:lstStyle/>
                    <a:p>
                      <a:pPr algn="ctr"/>
                      <a:r>
                        <a:rPr lang="en-US" sz="1200" dirty="0">
                          <a:latin typeface="Times New Roman" pitchFamily="18" charset="0"/>
                          <a:cs typeface="Times New Roman" pitchFamily="18" charset="0"/>
                        </a:rPr>
                        <a:t>Deep Belief Networks (DBN)</a:t>
                      </a:r>
                    </a:p>
                  </a:txBody>
                  <a:tcPr marL="13638" marR="13638" marT="6819" marB="6819" anchor="ctr"/>
                </a:tc>
              </a:tr>
              <a:tr h="285163">
                <a:tc>
                  <a:txBody>
                    <a:bodyPr/>
                    <a:lstStyle/>
                    <a:p>
                      <a:pPr algn="ctr"/>
                      <a:r>
                        <a:rPr lang="ru-RU" sz="1200" b="1" dirty="0">
                          <a:latin typeface="Times New Roman" pitchFamily="18" charset="0"/>
                          <a:cs typeface="Times New Roman" pitchFamily="18" charset="0"/>
                        </a:rPr>
                        <a:t>2012</a:t>
                      </a:r>
                    </a:p>
                  </a:txBody>
                  <a:tcPr marL="13638" marR="13638" marT="6819" marB="6819" anchor="ctr"/>
                </a:tc>
                <a:tc>
                  <a:txBody>
                    <a:bodyPr/>
                    <a:lstStyle/>
                    <a:p>
                      <a:pPr algn="ctr"/>
                      <a:r>
                        <a:rPr lang="en-US" sz="1200" i="0" dirty="0" err="1">
                          <a:latin typeface="Times New Roman" pitchFamily="18" charset="0"/>
                          <a:cs typeface="Times New Roman" pitchFamily="18" charset="0"/>
                        </a:rPr>
                        <a:t>AlexNet</a:t>
                      </a:r>
                      <a:r>
                        <a:rPr lang="en-US" sz="1200" i="0" dirty="0">
                          <a:latin typeface="Times New Roman" pitchFamily="18" charset="0"/>
                          <a:cs typeface="Times New Roman" pitchFamily="18" charset="0"/>
                        </a:rPr>
                        <a:t> (</a:t>
                      </a:r>
                      <a:r>
                        <a:rPr lang="en-US" sz="1200" i="0" dirty="0" err="1">
                          <a:latin typeface="Times New Roman" pitchFamily="18" charset="0"/>
                          <a:cs typeface="Times New Roman" pitchFamily="18" charset="0"/>
                        </a:rPr>
                        <a:t>Krizhevsky</a:t>
                      </a:r>
                      <a:r>
                        <a:rPr lang="en-US" sz="1200" i="0" dirty="0">
                          <a:latin typeface="Times New Roman" pitchFamily="18" charset="0"/>
                          <a:cs typeface="Times New Roman" pitchFamily="18" charset="0"/>
                        </a:rPr>
                        <a:t> et al.)</a:t>
                      </a:r>
                    </a:p>
                  </a:txBody>
                  <a:tcPr marL="13638" marR="13638" marT="6819" marB="6819" anchor="ctr"/>
                </a:tc>
                <a:tc>
                  <a:txBody>
                    <a:bodyPr/>
                    <a:lstStyle/>
                    <a:p>
                      <a:pPr algn="ctr"/>
                      <a:r>
                        <a:rPr lang="ru-RU" sz="1200">
                          <a:latin typeface="Times New Roman" pitchFamily="18" charset="0"/>
                          <a:cs typeface="Times New Roman" pitchFamily="18" charset="0"/>
                        </a:rPr>
                        <a:t>Глубокая CNN, GPU-обучение, глубокое обучение</a:t>
                      </a:r>
                    </a:p>
                  </a:txBody>
                  <a:tcPr marL="13638" marR="13638" marT="6819" marB="6819" anchor="ctr"/>
                </a:tc>
                <a:tc>
                  <a:txBody>
                    <a:bodyPr/>
                    <a:lstStyle/>
                    <a:p>
                      <a:pPr algn="ctr"/>
                      <a:r>
                        <a:rPr lang="en-US" sz="1200" dirty="0" err="1">
                          <a:latin typeface="Times New Roman" pitchFamily="18" charset="0"/>
                          <a:cs typeface="Times New Roman" pitchFamily="18" charset="0"/>
                        </a:rPr>
                        <a:t>AlexNet</a:t>
                      </a:r>
                      <a:endParaRPr lang="en-US" sz="1200" dirty="0">
                        <a:latin typeface="Times New Roman" pitchFamily="18" charset="0"/>
                        <a:cs typeface="Times New Roman" pitchFamily="18" charset="0"/>
                      </a:endParaRPr>
                    </a:p>
                  </a:txBody>
                  <a:tcPr marL="13638" marR="13638" marT="6819" marB="6819" anchor="ctr"/>
                </a:tc>
              </a:tr>
              <a:tr h="256826">
                <a:tc>
                  <a:txBody>
                    <a:bodyPr/>
                    <a:lstStyle/>
                    <a:p>
                      <a:pPr algn="ctr"/>
                      <a:r>
                        <a:rPr lang="ru-RU" sz="1200" b="1" dirty="0">
                          <a:latin typeface="Times New Roman" pitchFamily="18" charset="0"/>
                          <a:cs typeface="Times New Roman" pitchFamily="18" charset="0"/>
                        </a:rPr>
                        <a:t>2014</a:t>
                      </a:r>
                    </a:p>
                  </a:txBody>
                  <a:tcPr marL="13638" marR="13638" marT="6819" marB="6819" anchor="ctr"/>
                </a:tc>
                <a:tc>
                  <a:txBody>
                    <a:bodyPr/>
                    <a:lstStyle/>
                    <a:p>
                      <a:pPr algn="ctr"/>
                      <a:r>
                        <a:rPr lang="en-US" sz="1200" i="0" dirty="0">
                          <a:latin typeface="Times New Roman" pitchFamily="18" charset="0"/>
                          <a:cs typeface="Times New Roman" pitchFamily="18" charset="0"/>
                        </a:rPr>
                        <a:t>VGG (Oxford Visual Geometry Group)</a:t>
                      </a:r>
                    </a:p>
                  </a:txBody>
                  <a:tcPr marL="13638" marR="13638" marT="6819" marB="6819" anchor="ctr"/>
                </a:tc>
                <a:tc>
                  <a:txBody>
                    <a:bodyPr/>
                    <a:lstStyle/>
                    <a:p>
                      <a:pPr algn="ctr"/>
                      <a:r>
                        <a:rPr lang="ru-RU" sz="1200" dirty="0">
                          <a:latin typeface="Times New Roman" pitchFamily="18" charset="0"/>
                          <a:cs typeface="Times New Roman" pitchFamily="18" charset="0"/>
                        </a:rPr>
                        <a:t>Простые и глубокие CNN (3×3 свёртки)</a:t>
                      </a:r>
                    </a:p>
                  </a:txBody>
                  <a:tcPr marL="13638" marR="13638" marT="6819" marB="6819" anchor="ctr"/>
                </a:tc>
                <a:tc>
                  <a:txBody>
                    <a:bodyPr/>
                    <a:lstStyle/>
                    <a:p>
                      <a:pPr algn="ctr"/>
                      <a:r>
                        <a:rPr lang="en-US" sz="1200" dirty="0" err="1">
                          <a:latin typeface="Times New Roman" pitchFamily="18" charset="0"/>
                          <a:cs typeface="Times New Roman" pitchFamily="18" charset="0"/>
                        </a:rPr>
                        <a:t>VGGNet</a:t>
                      </a:r>
                      <a:r>
                        <a:rPr lang="en-US" sz="1200" dirty="0">
                          <a:latin typeface="Times New Roman" pitchFamily="18" charset="0"/>
                          <a:cs typeface="Times New Roman" pitchFamily="18" charset="0"/>
                        </a:rPr>
                        <a:t> (VGG16, VGG19)</a:t>
                      </a:r>
                    </a:p>
                  </a:txBody>
                  <a:tcPr marL="13638" marR="13638" marT="6819" marB="6819" anchor="ctr"/>
                </a:tc>
              </a:tr>
              <a:tr h="495828">
                <a:tc>
                  <a:txBody>
                    <a:bodyPr/>
                    <a:lstStyle/>
                    <a:p>
                      <a:pPr algn="ctr"/>
                      <a:r>
                        <a:rPr lang="ru-RU" sz="1200" b="1" dirty="0">
                          <a:latin typeface="Times New Roman" pitchFamily="18" charset="0"/>
                          <a:cs typeface="Times New Roman" pitchFamily="18" charset="0"/>
                        </a:rPr>
                        <a:t>2014</a:t>
                      </a:r>
                    </a:p>
                  </a:txBody>
                  <a:tcPr marL="13638" marR="13638" marT="6819" marB="6819" anchor="ctr"/>
                </a:tc>
                <a:tc>
                  <a:txBody>
                    <a:bodyPr/>
                    <a:lstStyle/>
                    <a:p>
                      <a:pPr algn="ctr"/>
                      <a:r>
                        <a:rPr lang="en-US" sz="1200" i="0" dirty="0" err="1">
                          <a:latin typeface="Times New Roman" pitchFamily="18" charset="0"/>
                          <a:cs typeface="Times New Roman" pitchFamily="18" charset="0"/>
                        </a:rPr>
                        <a:t>GoogLeNet</a:t>
                      </a:r>
                      <a:r>
                        <a:rPr lang="en-US" sz="1200" i="0" dirty="0">
                          <a:latin typeface="Times New Roman" pitchFamily="18" charset="0"/>
                          <a:cs typeface="Times New Roman" pitchFamily="18" charset="0"/>
                        </a:rPr>
                        <a:t>/Inception (Google)</a:t>
                      </a:r>
                    </a:p>
                  </a:txBody>
                  <a:tcPr marL="13638" marR="13638" marT="6819" marB="6819" anchor="ctr"/>
                </a:tc>
                <a:tc>
                  <a:txBody>
                    <a:bodyPr/>
                    <a:lstStyle/>
                    <a:p>
                      <a:pPr algn="ctr"/>
                      <a:r>
                        <a:rPr lang="ru-RU" sz="1200" dirty="0">
                          <a:latin typeface="Times New Roman" pitchFamily="18" charset="0"/>
                          <a:cs typeface="Times New Roman" pitchFamily="18" charset="0"/>
                        </a:rPr>
                        <a:t>Многоуровневые параллельные модули </a:t>
                      </a:r>
                      <a:r>
                        <a:rPr lang="en-US" sz="1200" dirty="0" smtClean="0">
                          <a:latin typeface="Times New Roman" pitchFamily="18" charset="0"/>
                          <a:cs typeface="Times New Roman" pitchFamily="18" charset="0"/>
                        </a:rPr>
                        <a:t/>
                      </a:r>
                      <a:br>
                        <a:rPr lang="en-US" sz="1200" dirty="0" smtClean="0">
                          <a:latin typeface="Times New Roman" pitchFamily="18" charset="0"/>
                          <a:cs typeface="Times New Roman" pitchFamily="18" charset="0"/>
                        </a:rPr>
                      </a:br>
                      <a:r>
                        <a:rPr lang="ru-RU"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Inception-</a:t>
                      </a:r>
                      <a:r>
                        <a:rPr lang="ru-RU" sz="1200" dirty="0">
                          <a:latin typeface="Times New Roman" pitchFamily="18" charset="0"/>
                          <a:cs typeface="Times New Roman" pitchFamily="18" charset="0"/>
                        </a:rPr>
                        <a:t>блок)</a:t>
                      </a:r>
                    </a:p>
                  </a:txBody>
                  <a:tcPr marL="13638" marR="13638" marT="6819" marB="6819" anchor="ctr"/>
                </a:tc>
                <a:tc>
                  <a:txBody>
                    <a:bodyPr/>
                    <a:lstStyle/>
                    <a:p>
                      <a:pPr algn="ctr"/>
                      <a:r>
                        <a:rPr lang="en-US" sz="1200" dirty="0" err="1">
                          <a:latin typeface="Times New Roman" pitchFamily="18" charset="0"/>
                          <a:cs typeface="Times New Roman" pitchFamily="18" charset="0"/>
                        </a:rPr>
                        <a:t>GoogLeNet</a:t>
                      </a:r>
                      <a:r>
                        <a:rPr lang="en-US" sz="1200" dirty="0">
                          <a:latin typeface="Times New Roman" pitchFamily="18" charset="0"/>
                          <a:cs typeface="Times New Roman" pitchFamily="18" charset="0"/>
                        </a:rPr>
                        <a:t> (Inception-v1–v4)</a:t>
                      </a:r>
                    </a:p>
                  </a:txBody>
                  <a:tcPr marL="13638" marR="13638" marT="6819" marB="6819" anchor="ctr"/>
                </a:tc>
              </a:tr>
              <a:tr h="495828">
                <a:tc>
                  <a:txBody>
                    <a:bodyPr/>
                    <a:lstStyle/>
                    <a:p>
                      <a:pPr algn="ctr"/>
                      <a:r>
                        <a:rPr lang="ru-RU" sz="1200" b="1" dirty="0">
                          <a:latin typeface="Times New Roman" pitchFamily="18" charset="0"/>
                          <a:cs typeface="Times New Roman" pitchFamily="18" charset="0"/>
                        </a:rPr>
                        <a:t>2015</a:t>
                      </a:r>
                    </a:p>
                  </a:txBody>
                  <a:tcPr marL="13638" marR="13638" marT="6819" marB="6819" anchor="ctr"/>
                </a:tc>
                <a:tc>
                  <a:txBody>
                    <a:bodyPr/>
                    <a:lstStyle/>
                    <a:p>
                      <a:pPr algn="ctr"/>
                      <a:r>
                        <a:rPr lang="en-US" sz="1200" i="0" dirty="0" err="1">
                          <a:latin typeface="Times New Roman" pitchFamily="18" charset="0"/>
                          <a:cs typeface="Times New Roman" pitchFamily="18" charset="0"/>
                        </a:rPr>
                        <a:t>ResNet</a:t>
                      </a:r>
                      <a:r>
                        <a:rPr lang="en-US" sz="1200" i="0" dirty="0">
                          <a:latin typeface="Times New Roman" pitchFamily="18" charset="0"/>
                          <a:cs typeface="Times New Roman" pitchFamily="18" charset="0"/>
                        </a:rPr>
                        <a:t> (Microsoft Research)</a:t>
                      </a:r>
                    </a:p>
                  </a:txBody>
                  <a:tcPr marL="13638" marR="13638" marT="6819" marB="6819" anchor="ctr"/>
                </a:tc>
                <a:tc>
                  <a:txBody>
                    <a:bodyPr/>
                    <a:lstStyle/>
                    <a:p>
                      <a:pPr algn="ctr"/>
                      <a:r>
                        <a:rPr lang="ru-RU" sz="1200" dirty="0">
                          <a:latin typeface="Times New Roman" pitchFamily="18" charset="0"/>
                          <a:cs typeface="Times New Roman" pitchFamily="18" charset="0"/>
                        </a:rPr>
                        <a:t>Остаточные связи (</a:t>
                      </a:r>
                      <a:r>
                        <a:rPr lang="en-US" sz="1200" dirty="0">
                          <a:latin typeface="Times New Roman" pitchFamily="18" charset="0"/>
                          <a:cs typeface="Times New Roman" pitchFamily="18" charset="0"/>
                        </a:rPr>
                        <a:t>Residual connections), </a:t>
                      </a:r>
                      <a:r>
                        <a:rPr lang="en-US" sz="1200" dirty="0" smtClean="0">
                          <a:latin typeface="Times New Roman" pitchFamily="18" charset="0"/>
                          <a:cs typeface="Times New Roman" pitchFamily="18" charset="0"/>
                        </a:rPr>
                        <a:t/>
                      </a:r>
                      <a:br>
                        <a:rPr lang="en-US" sz="1200" dirty="0" smtClean="0">
                          <a:latin typeface="Times New Roman" pitchFamily="18" charset="0"/>
                          <a:cs typeface="Times New Roman" pitchFamily="18" charset="0"/>
                        </a:rPr>
                      </a:br>
                      <a:r>
                        <a:rPr lang="ru-RU" sz="1200" dirty="0" smtClean="0">
                          <a:latin typeface="Times New Roman" pitchFamily="18" charset="0"/>
                          <a:cs typeface="Times New Roman" pitchFamily="18" charset="0"/>
                        </a:rPr>
                        <a:t>глубокие </a:t>
                      </a:r>
                      <a:r>
                        <a:rPr lang="en-US" sz="1200" dirty="0">
                          <a:latin typeface="Times New Roman" pitchFamily="18" charset="0"/>
                          <a:cs typeface="Times New Roman" pitchFamily="18" charset="0"/>
                        </a:rPr>
                        <a:t>CNN</a:t>
                      </a:r>
                    </a:p>
                  </a:txBody>
                  <a:tcPr marL="13638" marR="13638" marT="6819" marB="6819" anchor="ctr"/>
                </a:tc>
                <a:tc>
                  <a:txBody>
                    <a:bodyPr/>
                    <a:lstStyle/>
                    <a:p>
                      <a:pPr algn="ctr"/>
                      <a:r>
                        <a:rPr lang="en-US" sz="1200" dirty="0" err="1">
                          <a:latin typeface="Times New Roman" pitchFamily="18" charset="0"/>
                          <a:cs typeface="Times New Roman" pitchFamily="18" charset="0"/>
                        </a:rPr>
                        <a:t>ResNet</a:t>
                      </a:r>
                      <a:r>
                        <a:rPr lang="en-US" sz="1200" dirty="0">
                          <a:latin typeface="Times New Roman" pitchFamily="18" charset="0"/>
                          <a:cs typeface="Times New Roman" pitchFamily="18" charset="0"/>
                        </a:rPr>
                        <a:t> (ResNet-50, 101, 152)</a:t>
                      </a:r>
                    </a:p>
                  </a:txBody>
                  <a:tcPr marL="13638" marR="13638" marT="6819" marB="6819" anchor="ctr"/>
                </a:tc>
              </a:tr>
              <a:tr h="256826">
                <a:tc>
                  <a:txBody>
                    <a:bodyPr/>
                    <a:lstStyle/>
                    <a:p>
                      <a:pPr algn="ctr"/>
                      <a:r>
                        <a:rPr lang="ru-RU" sz="1200" b="1" dirty="0">
                          <a:latin typeface="Times New Roman" pitchFamily="18" charset="0"/>
                          <a:cs typeface="Times New Roman" pitchFamily="18" charset="0"/>
                        </a:rPr>
                        <a:t>2016</a:t>
                      </a:r>
                    </a:p>
                  </a:txBody>
                  <a:tcPr marL="13638" marR="13638" marT="6819" marB="6819" anchor="ctr"/>
                </a:tc>
                <a:tc>
                  <a:txBody>
                    <a:bodyPr/>
                    <a:lstStyle/>
                    <a:p>
                      <a:pPr algn="ctr"/>
                      <a:r>
                        <a:rPr lang="en-US" sz="1200" i="0" dirty="0" err="1">
                          <a:latin typeface="Times New Roman" pitchFamily="18" charset="0"/>
                          <a:cs typeface="Times New Roman" pitchFamily="18" charset="0"/>
                        </a:rPr>
                        <a:t>DeepLab</a:t>
                      </a:r>
                      <a:r>
                        <a:rPr lang="en-US" sz="1200" i="0" dirty="0">
                          <a:latin typeface="Times New Roman" pitchFamily="18" charset="0"/>
                          <a:cs typeface="Times New Roman" pitchFamily="18" charset="0"/>
                        </a:rPr>
                        <a:t> (Google)</a:t>
                      </a:r>
                    </a:p>
                  </a:txBody>
                  <a:tcPr marL="13638" marR="13638" marT="6819" marB="6819" anchor="ctr"/>
                </a:tc>
                <a:tc>
                  <a:txBody>
                    <a:bodyPr/>
                    <a:lstStyle/>
                    <a:p>
                      <a:pPr algn="ctr"/>
                      <a:r>
                        <a:rPr lang="en-US" sz="1200" dirty="0">
                          <a:latin typeface="Times New Roman" pitchFamily="18" charset="0"/>
                          <a:cs typeface="Times New Roman" pitchFamily="18" charset="0"/>
                        </a:rPr>
                        <a:t>Dilated Convolution (</a:t>
                      </a:r>
                      <a:r>
                        <a:rPr lang="en-US" sz="1200" dirty="0" err="1">
                          <a:latin typeface="Times New Roman" pitchFamily="18" charset="0"/>
                          <a:cs typeface="Times New Roman" pitchFamily="18" charset="0"/>
                        </a:rPr>
                        <a:t>Atrous</a:t>
                      </a:r>
                      <a:r>
                        <a:rPr lang="en-US" sz="1200" dirty="0">
                          <a:latin typeface="Times New Roman" pitchFamily="18" charset="0"/>
                          <a:cs typeface="Times New Roman" pitchFamily="18" charset="0"/>
                        </a:rPr>
                        <a:t> Convolution)</a:t>
                      </a:r>
                    </a:p>
                  </a:txBody>
                  <a:tcPr marL="13638" marR="13638" marT="6819" marB="6819" anchor="ctr"/>
                </a:tc>
                <a:tc>
                  <a:txBody>
                    <a:bodyPr/>
                    <a:lstStyle/>
                    <a:p>
                      <a:pPr algn="ctr"/>
                      <a:r>
                        <a:rPr lang="en-US" sz="1200" dirty="0" err="1">
                          <a:latin typeface="Times New Roman" pitchFamily="18" charset="0"/>
                          <a:cs typeface="Times New Roman" pitchFamily="18" charset="0"/>
                        </a:rPr>
                        <a:t>DeepLab</a:t>
                      </a:r>
                      <a:endParaRPr lang="en-US" sz="1200" dirty="0">
                        <a:latin typeface="Times New Roman" pitchFamily="18" charset="0"/>
                        <a:cs typeface="Times New Roman" pitchFamily="18" charset="0"/>
                      </a:endParaRPr>
                    </a:p>
                  </a:txBody>
                  <a:tcPr marL="13638" marR="13638" marT="6819" marB="6819" anchor="ctr"/>
                </a:tc>
              </a:tr>
              <a:tr h="285163">
                <a:tc>
                  <a:txBody>
                    <a:bodyPr/>
                    <a:lstStyle/>
                    <a:p>
                      <a:pPr algn="ctr"/>
                      <a:r>
                        <a:rPr lang="ru-RU" sz="1200" b="1" dirty="0">
                          <a:latin typeface="Times New Roman" pitchFamily="18" charset="0"/>
                          <a:cs typeface="Times New Roman" pitchFamily="18" charset="0"/>
                        </a:rPr>
                        <a:t>2017</a:t>
                      </a:r>
                    </a:p>
                  </a:txBody>
                  <a:tcPr marL="13638" marR="13638" marT="6819" marB="6819" anchor="ctr"/>
                </a:tc>
                <a:tc>
                  <a:txBody>
                    <a:bodyPr/>
                    <a:lstStyle/>
                    <a:p>
                      <a:pPr algn="ctr"/>
                      <a:r>
                        <a:rPr lang="en-US" sz="1200" i="0" dirty="0" err="1">
                          <a:latin typeface="Times New Roman" pitchFamily="18" charset="0"/>
                          <a:cs typeface="Times New Roman" pitchFamily="18" charset="0"/>
                        </a:rPr>
                        <a:t>MobileNet</a:t>
                      </a:r>
                      <a:r>
                        <a:rPr lang="en-US" sz="1200" i="0" dirty="0">
                          <a:latin typeface="Times New Roman" pitchFamily="18" charset="0"/>
                          <a:cs typeface="Times New Roman" pitchFamily="18" charset="0"/>
                        </a:rPr>
                        <a:t> (Google)</a:t>
                      </a:r>
                    </a:p>
                  </a:txBody>
                  <a:tcPr marL="13638" marR="13638" marT="6819" marB="6819" anchor="ctr"/>
                </a:tc>
                <a:tc>
                  <a:txBody>
                    <a:bodyPr/>
                    <a:lstStyle/>
                    <a:p>
                      <a:pPr algn="ctr"/>
                      <a:r>
                        <a:rPr lang="en-US" sz="1200" dirty="0" err="1">
                          <a:latin typeface="Times New Roman" pitchFamily="18" charset="0"/>
                          <a:cs typeface="Times New Roman" pitchFamily="18" charset="0"/>
                        </a:rPr>
                        <a:t>Depthwise</a:t>
                      </a:r>
                      <a:r>
                        <a:rPr lang="en-US" sz="1200" dirty="0">
                          <a:latin typeface="Times New Roman" pitchFamily="18" charset="0"/>
                          <a:cs typeface="Times New Roman" pitchFamily="18" charset="0"/>
                        </a:rPr>
                        <a:t> Separable Convolution (</a:t>
                      </a:r>
                      <a:r>
                        <a:rPr lang="ru-RU" sz="1200" dirty="0">
                          <a:latin typeface="Times New Roman" pitchFamily="18" charset="0"/>
                          <a:cs typeface="Times New Roman" pitchFamily="18" charset="0"/>
                        </a:rPr>
                        <a:t>эффективные </a:t>
                      </a:r>
                      <a:r>
                        <a:rPr lang="en-US" sz="1200" dirty="0">
                          <a:latin typeface="Times New Roman" pitchFamily="18" charset="0"/>
                          <a:cs typeface="Times New Roman" pitchFamily="18" charset="0"/>
                        </a:rPr>
                        <a:t>CNN)</a:t>
                      </a:r>
                    </a:p>
                  </a:txBody>
                  <a:tcPr marL="13638" marR="13638" marT="6819" marB="6819" anchor="ctr"/>
                </a:tc>
                <a:tc>
                  <a:txBody>
                    <a:bodyPr/>
                    <a:lstStyle/>
                    <a:p>
                      <a:pPr algn="ctr"/>
                      <a:r>
                        <a:rPr lang="en-US" sz="1200" dirty="0" err="1">
                          <a:latin typeface="Times New Roman" pitchFamily="18" charset="0"/>
                          <a:cs typeface="Times New Roman" pitchFamily="18" charset="0"/>
                        </a:rPr>
                        <a:t>MobileNet</a:t>
                      </a:r>
                      <a:endParaRPr lang="en-US" sz="1200" dirty="0">
                        <a:latin typeface="Times New Roman" pitchFamily="18" charset="0"/>
                        <a:cs typeface="Times New Roman" pitchFamily="18" charset="0"/>
                      </a:endParaRPr>
                    </a:p>
                  </a:txBody>
                  <a:tcPr marL="13638" marR="13638" marT="6819" marB="6819" anchor="ctr"/>
                </a:tc>
              </a:tr>
              <a:tr h="256826">
                <a:tc>
                  <a:txBody>
                    <a:bodyPr/>
                    <a:lstStyle/>
                    <a:p>
                      <a:pPr algn="ctr"/>
                      <a:r>
                        <a:rPr lang="ru-RU" sz="1200" b="1" dirty="0">
                          <a:latin typeface="Times New Roman" pitchFamily="18" charset="0"/>
                          <a:cs typeface="Times New Roman" pitchFamily="18" charset="0"/>
                        </a:rPr>
                        <a:t>2017</a:t>
                      </a:r>
                    </a:p>
                  </a:txBody>
                  <a:tcPr marL="13638" marR="13638" marT="6819" marB="6819" anchor="ctr"/>
                </a:tc>
                <a:tc>
                  <a:txBody>
                    <a:bodyPr/>
                    <a:lstStyle/>
                    <a:p>
                      <a:pPr algn="ctr"/>
                      <a:r>
                        <a:rPr lang="en-US" sz="1200" i="0" dirty="0">
                          <a:latin typeface="Times New Roman" pitchFamily="18" charset="0"/>
                          <a:cs typeface="Times New Roman" pitchFamily="18" charset="0"/>
                        </a:rPr>
                        <a:t>Transformer (Google)</a:t>
                      </a:r>
                    </a:p>
                  </a:txBody>
                  <a:tcPr marL="13638" marR="13638" marT="6819" marB="6819" anchor="ctr"/>
                </a:tc>
                <a:tc>
                  <a:txBody>
                    <a:bodyPr/>
                    <a:lstStyle/>
                    <a:p>
                      <a:pPr algn="ctr"/>
                      <a:r>
                        <a:rPr lang="ru-RU" sz="1200" dirty="0">
                          <a:latin typeface="Times New Roman" pitchFamily="18" charset="0"/>
                          <a:cs typeface="Times New Roman" pitchFamily="18" charset="0"/>
                        </a:rPr>
                        <a:t>Архитектура </a:t>
                      </a:r>
                      <a:r>
                        <a:rPr lang="en-US" sz="1200" dirty="0">
                          <a:latin typeface="Times New Roman" pitchFamily="18" charset="0"/>
                          <a:cs typeface="Times New Roman" pitchFamily="18" charset="0"/>
                        </a:rPr>
                        <a:t>Attention (</a:t>
                      </a:r>
                      <a:r>
                        <a:rPr lang="ru-RU" sz="1200" dirty="0">
                          <a:latin typeface="Times New Roman" pitchFamily="18" charset="0"/>
                          <a:cs typeface="Times New Roman" pitchFamily="18" charset="0"/>
                        </a:rPr>
                        <a:t>изначально </a:t>
                      </a:r>
                      <a:r>
                        <a:rPr lang="en-US" sz="1200" dirty="0">
                          <a:latin typeface="Times New Roman" pitchFamily="18" charset="0"/>
                          <a:cs typeface="Times New Roman" pitchFamily="18" charset="0"/>
                        </a:rPr>
                        <a:t>NLP)</a:t>
                      </a:r>
                    </a:p>
                  </a:txBody>
                  <a:tcPr marL="13638" marR="13638" marT="6819" marB="6819" anchor="ctr"/>
                </a:tc>
                <a:tc>
                  <a:txBody>
                    <a:bodyPr/>
                    <a:lstStyle/>
                    <a:p>
                      <a:pPr algn="ctr"/>
                      <a:r>
                        <a:rPr lang="en-US" sz="1200" dirty="0">
                          <a:latin typeface="Times New Roman" pitchFamily="18" charset="0"/>
                          <a:cs typeface="Times New Roman" pitchFamily="18" charset="0"/>
                        </a:rPr>
                        <a:t>Transformer</a:t>
                      </a:r>
                    </a:p>
                  </a:txBody>
                  <a:tcPr marL="13638" marR="13638" marT="6819" marB="6819" anchor="ctr"/>
                </a:tc>
              </a:tr>
              <a:tr h="285163">
                <a:tc>
                  <a:txBody>
                    <a:bodyPr/>
                    <a:lstStyle/>
                    <a:p>
                      <a:pPr algn="ctr"/>
                      <a:r>
                        <a:rPr lang="ru-RU" sz="1200" b="1" dirty="0">
                          <a:latin typeface="Times New Roman" pitchFamily="18" charset="0"/>
                          <a:cs typeface="Times New Roman" pitchFamily="18" charset="0"/>
                        </a:rPr>
                        <a:t>2018</a:t>
                      </a:r>
                    </a:p>
                  </a:txBody>
                  <a:tcPr marL="13638" marR="13638" marT="6819" marB="6819" anchor="ctr"/>
                </a:tc>
                <a:tc>
                  <a:txBody>
                    <a:bodyPr/>
                    <a:lstStyle/>
                    <a:p>
                      <a:pPr algn="ctr"/>
                      <a:r>
                        <a:rPr lang="en-US" sz="1200" i="0" dirty="0">
                          <a:latin typeface="Times New Roman" pitchFamily="18" charset="0"/>
                          <a:cs typeface="Times New Roman" pitchFamily="18" charset="0"/>
                        </a:rPr>
                        <a:t>Mask R-CNN (</a:t>
                      </a:r>
                      <a:r>
                        <a:rPr lang="en-US" sz="1200" i="0" dirty="0" err="1">
                          <a:latin typeface="Times New Roman" pitchFamily="18" charset="0"/>
                          <a:cs typeface="Times New Roman" pitchFamily="18" charset="0"/>
                        </a:rPr>
                        <a:t>Facebook</a:t>
                      </a:r>
                      <a:r>
                        <a:rPr lang="en-US" sz="1200" i="0" dirty="0">
                          <a:latin typeface="Times New Roman" pitchFamily="18" charset="0"/>
                          <a:cs typeface="Times New Roman" pitchFamily="18" charset="0"/>
                        </a:rPr>
                        <a:t>)</a:t>
                      </a:r>
                    </a:p>
                  </a:txBody>
                  <a:tcPr marL="13638" marR="13638" marT="6819" marB="6819" anchor="ctr"/>
                </a:tc>
                <a:tc>
                  <a:txBody>
                    <a:bodyPr/>
                    <a:lstStyle/>
                    <a:p>
                      <a:pPr algn="ctr"/>
                      <a:r>
                        <a:rPr lang="ru-RU" sz="1200" dirty="0" err="1">
                          <a:latin typeface="Times New Roman" pitchFamily="18" charset="0"/>
                          <a:cs typeface="Times New Roman" pitchFamily="18" charset="0"/>
                        </a:rPr>
                        <a:t>Детекция</a:t>
                      </a:r>
                      <a:r>
                        <a:rPr lang="ru-RU" sz="1200" dirty="0">
                          <a:latin typeface="Times New Roman" pitchFamily="18" charset="0"/>
                          <a:cs typeface="Times New Roman" pitchFamily="18" charset="0"/>
                        </a:rPr>
                        <a:t> и сегментация объектов одновременно</a:t>
                      </a:r>
                    </a:p>
                  </a:txBody>
                  <a:tcPr marL="13638" marR="13638" marT="6819" marB="6819" anchor="ctr"/>
                </a:tc>
                <a:tc>
                  <a:txBody>
                    <a:bodyPr/>
                    <a:lstStyle/>
                    <a:p>
                      <a:pPr algn="ctr"/>
                      <a:r>
                        <a:rPr lang="en-US" sz="1200" dirty="0">
                          <a:latin typeface="Times New Roman" pitchFamily="18" charset="0"/>
                          <a:cs typeface="Times New Roman" pitchFamily="18" charset="0"/>
                        </a:rPr>
                        <a:t>Mask R-CNN</a:t>
                      </a:r>
                    </a:p>
                  </a:txBody>
                  <a:tcPr marL="13638" marR="13638" marT="6819" marB="6819" anchor="ctr"/>
                </a:tc>
              </a:tr>
              <a:tr h="285163">
                <a:tc>
                  <a:txBody>
                    <a:bodyPr/>
                    <a:lstStyle/>
                    <a:p>
                      <a:pPr algn="ctr"/>
                      <a:r>
                        <a:rPr lang="ru-RU" sz="1200" b="1" dirty="0">
                          <a:latin typeface="Times New Roman" pitchFamily="18" charset="0"/>
                          <a:cs typeface="Times New Roman" pitchFamily="18" charset="0"/>
                        </a:rPr>
                        <a:t>2019–2020</a:t>
                      </a:r>
                    </a:p>
                  </a:txBody>
                  <a:tcPr marL="13638" marR="13638" marT="6819" marB="6819" anchor="ctr"/>
                </a:tc>
                <a:tc>
                  <a:txBody>
                    <a:bodyPr/>
                    <a:lstStyle/>
                    <a:p>
                      <a:pPr algn="ctr"/>
                      <a:r>
                        <a:rPr lang="en-US" sz="1200" i="0" dirty="0">
                          <a:latin typeface="Times New Roman" pitchFamily="18" charset="0"/>
                          <a:cs typeface="Times New Roman" pitchFamily="18" charset="0"/>
                        </a:rPr>
                        <a:t>Vision Transformer (Google, 2020)</a:t>
                      </a:r>
                    </a:p>
                  </a:txBody>
                  <a:tcPr marL="13638" marR="13638" marT="6819" marB="6819" anchor="ctr"/>
                </a:tc>
                <a:tc>
                  <a:txBody>
                    <a:bodyPr/>
                    <a:lstStyle/>
                    <a:p>
                      <a:pPr algn="ctr"/>
                      <a:r>
                        <a:rPr lang="ru-RU" sz="1200" dirty="0" err="1">
                          <a:latin typeface="Times New Roman" pitchFamily="18" charset="0"/>
                          <a:cs typeface="Times New Roman" pitchFamily="18" charset="0"/>
                        </a:rPr>
                        <a:t>Transformer</a:t>
                      </a:r>
                      <a:r>
                        <a:rPr lang="ru-RU" sz="1200" dirty="0">
                          <a:latin typeface="Times New Roman" pitchFamily="18" charset="0"/>
                          <a:cs typeface="Times New Roman" pitchFamily="18" charset="0"/>
                        </a:rPr>
                        <a:t> в задачах классификации изображений</a:t>
                      </a:r>
                    </a:p>
                  </a:txBody>
                  <a:tcPr marL="13638" marR="13638" marT="6819" marB="6819" anchor="ctr"/>
                </a:tc>
                <a:tc>
                  <a:txBody>
                    <a:bodyPr/>
                    <a:lstStyle/>
                    <a:p>
                      <a:pPr algn="ctr"/>
                      <a:r>
                        <a:rPr lang="en-US" sz="1200" dirty="0" err="1">
                          <a:latin typeface="Times New Roman" pitchFamily="18" charset="0"/>
                          <a:cs typeface="Times New Roman" pitchFamily="18" charset="0"/>
                        </a:rPr>
                        <a:t>ViT</a:t>
                      </a:r>
                      <a:r>
                        <a:rPr lang="en-US" sz="1200" dirty="0">
                          <a:latin typeface="Times New Roman" pitchFamily="18" charset="0"/>
                          <a:cs typeface="Times New Roman" pitchFamily="18" charset="0"/>
                        </a:rPr>
                        <a:t> (Vision Transformer)</a:t>
                      </a:r>
                    </a:p>
                  </a:txBody>
                  <a:tcPr marL="13638" marR="13638" marT="6819" marB="6819" anchor="ctr"/>
                </a:tc>
              </a:tr>
              <a:tr h="338631">
                <a:tc>
                  <a:txBody>
                    <a:bodyPr/>
                    <a:lstStyle/>
                    <a:p>
                      <a:pPr algn="ctr"/>
                      <a:r>
                        <a:rPr lang="ru-RU" sz="1200" b="1" dirty="0">
                          <a:latin typeface="Times New Roman" pitchFamily="18" charset="0"/>
                          <a:cs typeface="Times New Roman" pitchFamily="18" charset="0"/>
                        </a:rPr>
                        <a:t>2020</a:t>
                      </a:r>
                    </a:p>
                  </a:txBody>
                  <a:tcPr marL="13638" marR="13638" marT="6819" marB="6819" anchor="ctr"/>
                </a:tc>
                <a:tc>
                  <a:txBody>
                    <a:bodyPr/>
                    <a:lstStyle/>
                    <a:p>
                      <a:pPr algn="ctr"/>
                      <a:r>
                        <a:rPr lang="en-US" sz="1200" i="0" dirty="0">
                          <a:latin typeface="Times New Roman" pitchFamily="18" charset="0"/>
                          <a:cs typeface="Times New Roman" pitchFamily="18" charset="0"/>
                        </a:rPr>
                        <a:t>CLIP, DALL-E (</a:t>
                      </a:r>
                      <a:r>
                        <a:rPr lang="en-US" sz="1200" i="0" dirty="0" err="1">
                          <a:latin typeface="Times New Roman" pitchFamily="18" charset="0"/>
                          <a:cs typeface="Times New Roman" pitchFamily="18" charset="0"/>
                        </a:rPr>
                        <a:t>OpenAI</a:t>
                      </a:r>
                      <a:r>
                        <a:rPr lang="en-US" sz="1200" i="0" dirty="0">
                          <a:latin typeface="Times New Roman" pitchFamily="18" charset="0"/>
                          <a:cs typeface="Times New Roman" pitchFamily="18" charset="0"/>
                        </a:rPr>
                        <a:t>)</a:t>
                      </a:r>
                    </a:p>
                  </a:txBody>
                  <a:tcPr marL="13638" marR="13638" marT="6819" marB="6819" anchor="ctr"/>
                </a:tc>
                <a:tc>
                  <a:txBody>
                    <a:bodyPr/>
                    <a:lstStyle/>
                    <a:p>
                      <a:pPr algn="ctr"/>
                      <a:r>
                        <a:rPr lang="ru-RU" sz="1200" dirty="0">
                          <a:latin typeface="Times New Roman" pitchFamily="18" charset="0"/>
                          <a:cs typeface="Times New Roman" pitchFamily="18" charset="0"/>
                        </a:rPr>
                        <a:t>Связь текста и изображений, генеративные модели</a:t>
                      </a:r>
                    </a:p>
                  </a:txBody>
                  <a:tcPr marL="13638" marR="13638" marT="6819" marB="6819" anchor="ctr"/>
                </a:tc>
                <a:tc>
                  <a:txBody>
                    <a:bodyPr/>
                    <a:lstStyle/>
                    <a:p>
                      <a:pPr algn="ctr"/>
                      <a:r>
                        <a:rPr lang="en-US" sz="1200" dirty="0">
                          <a:latin typeface="Times New Roman" pitchFamily="18" charset="0"/>
                          <a:cs typeface="Times New Roman" pitchFamily="18" charset="0"/>
                        </a:rPr>
                        <a:t>CLIP, DALL-E</a:t>
                      </a:r>
                    </a:p>
                  </a:txBody>
                  <a:tcPr marL="13638" marR="13638" marT="6819" marB="6819" anchor="ctr"/>
                </a:tc>
              </a:tr>
              <a:tr h="285163">
                <a:tc>
                  <a:txBody>
                    <a:bodyPr/>
                    <a:lstStyle/>
                    <a:p>
                      <a:pPr algn="ctr"/>
                      <a:r>
                        <a:rPr lang="ru-RU" sz="1200" b="1" dirty="0">
                          <a:latin typeface="Times New Roman" pitchFamily="18" charset="0"/>
                          <a:cs typeface="Times New Roman" pitchFamily="18" charset="0"/>
                        </a:rPr>
                        <a:t>2021</a:t>
                      </a:r>
                    </a:p>
                  </a:txBody>
                  <a:tcPr marL="13638" marR="13638" marT="6819" marB="6819" anchor="ctr"/>
                </a:tc>
                <a:tc>
                  <a:txBody>
                    <a:bodyPr/>
                    <a:lstStyle/>
                    <a:p>
                      <a:pPr algn="ctr"/>
                      <a:r>
                        <a:rPr lang="en-US" sz="1200" i="0" dirty="0" err="1">
                          <a:latin typeface="Times New Roman" pitchFamily="18" charset="0"/>
                          <a:cs typeface="Times New Roman" pitchFamily="18" charset="0"/>
                        </a:rPr>
                        <a:t>Swin</a:t>
                      </a:r>
                      <a:r>
                        <a:rPr lang="en-US" sz="1200" i="0" dirty="0">
                          <a:latin typeface="Times New Roman" pitchFamily="18" charset="0"/>
                          <a:cs typeface="Times New Roman" pitchFamily="18" charset="0"/>
                        </a:rPr>
                        <a:t> Transformer (Microsoft)</a:t>
                      </a:r>
                    </a:p>
                  </a:txBody>
                  <a:tcPr marL="13638" marR="13638" marT="6819" marB="6819" anchor="ctr"/>
                </a:tc>
                <a:tc>
                  <a:txBody>
                    <a:bodyPr/>
                    <a:lstStyle/>
                    <a:p>
                      <a:pPr algn="ctr"/>
                      <a:r>
                        <a:rPr lang="ru-RU" sz="1200" dirty="0">
                          <a:latin typeface="Times New Roman" pitchFamily="18" charset="0"/>
                          <a:cs typeface="Times New Roman" pitchFamily="18" charset="0"/>
                        </a:rPr>
                        <a:t>Иерархический </a:t>
                      </a:r>
                      <a:r>
                        <a:rPr lang="en-US" sz="1200" dirty="0">
                          <a:latin typeface="Times New Roman" pitchFamily="18" charset="0"/>
                          <a:cs typeface="Times New Roman" pitchFamily="18" charset="0"/>
                        </a:rPr>
                        <a:t>Transformer </a:t>
                      </a:r>
                      <a:r>
                        <a:rPr lang="ru-RU" sz="1200" dirty="0">
                          <a:latin typeface="Times New Roman" pitchFamily="18" charset="0"/>
                          <a:cs typeface="Times New Roman" pitchFamily="18" charset="0"/>
                        </a:rPr>
                        <a:t>для изображений</a:t>
                      </a:r>
                    </a:p>
                  </a:txBody>
                  <a:tcPr marL="13638" marR="13638" marT="6819" marB="6819" anchor="ctr"/>
                </a:tc>
                <a:tc>
                  <a:txBody>
                    <a:bodyPr/>
                    <a:lstStyle/>
                    <a:p>
                      <a:pPr algn="ctr"/>
                      <a:r>
                        <a:rPr lang="en-US" sz="1200" dirty="0" err="1">
                          <a:latin typeface="Times New Roman" pitchFamily="18" charset="0"/>
                          <a:cs typeface="Times New Roman" pitchFamily="18" charset="0"/>
                        </a:rPr>
                        <a:t>Swin</a:t>
                      </a:r>
                      <a:r>
                        <a:rPr lang="en-US" sz="1200" dirty="0">
                          <a:latin typeface="Times New Roman" pitchFamily="18" charset="0"/>
                          <a:cs typeface="Times New Roman" pitchFamily="18" charset="0"/>
                        </a:rPr>
                        <a:t> Transformer</a:t>
                      </a:r>
                    </a:p>
                  </a:txBody>
                  <a:tcPr marL="13638" marR="13638" marT="6819" marB="6819" anchor="ctr"/>
                </a:tc>
              </a:tr>
              <a:tr h="495828">
                <a:tc>
                  <a:txBody>
                    <a:bodyPr/>
                    <a:lstStyle/>
                    <a:p>
                      <a:pPr algn="ctr"/>
                      <a:r>
                        <a:rPr lang="ru-RU" sz="1200" b="1" dirty="0">
                          <a:latin typeface="Times New Roman" pitchFamily="18" charset="0"/>
                          <a:cs typeface="Times New Roman" pitchFamily="18" charset="0"/>
                        </a:rPr>
                        <a:t>2022</a:t>
                      </a:r>
                    </a:p>
                  </a:txBody>
                  <a:tcPr marL="13638" marR="13638" marT="6819" marB="6819" anchor="ctr"/>
                </a:tc>
                <a:tc>
                  <a:txBody>
                    <a:bodyPr/>
                    <a:lstStyle/>
                    <a:p>
                      <a:pPr algn="ctr"/>
                      <a:r>
                        <a:rPr lang="en-US" sz="1200" i="0" dirty="0">
                          <a:latin typeface="Times New Roman" pitchFamily="18" charset="0"/>
                          <a:cs typeface="Times New Roman" pitchFamily="18" charset="0"/>
                        </a:rPr>
                        <a:t>Segment Anything Model (Meta)</a:t>
                      </a:r>
                    </a:p>
                  </a:txBody>
                  <a:tcPr marL="13638" marR="13638" marT="6819" marB="6819" anchor="ctr"/>
                </a:tc>
                <a:tc>
                  <a:txBody>
                    <a:bodyPr/>
                    <a:lstStyle/>
                    <a:p>
                      <a:pPr algn="ctr"/>
                      <a:r>
                        <a:rPr lang="ru-RU" sz="1200" dirty="0">
                          <a:latin typeface="Times New Roman" pitchFamily="18" charset="0"/>
                          <a:cs typeface="Times New Roman" pitchFamily="18" charset="0"/>
                        </a:rPr>
                        <a:t>Универсальная сегментация объектов (</a:t>
                      </a:r>
                      <a:r>
                        <a:rPr lang="en-US" sz="1200" dirty="0">
                          <a:latin typeface="Times New Roman" pitchFamily="18" charset="0"/>
                          <a:cs typeface="Times New Roman" pitchFamily="18" charset="0"/>
                        </a:rPr>
                        <a:t>zero-shot)</a:t>
                      </a:r>
                    </a:p>
                  </a:txBody>
                  <a:tcPr marL="13638" marR="13638" marT="6819" marB="6819" anchor="ctr"/>
                </a:tc>
                <a:tc>
                  <a:txBody>
                    <a:bodyPr/>
                    <a:lstStyle/>
                    <a:p>
                      <a:pPr algn="ctr"/>
                      <a:r>
                        <a:rPr lang="en-US" sz="1200" dirty="0">
                          <a:latin typeface="Times New Roman" pitchFamily="18" charset="0"/>
                          <a:cs typeface="Times New Roman" pitchFamily="18" charset="0"/>
                        </a:rPr>
                        <a:t>SAM (Segment Anything Model)</a:t>
                      </a:r>
                    </a:p>
                  </a:txBody>
                  <a:tcPr marL="13638" marR="13638" marT="6819" marB="6819"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114800" y="152400"/>
            <a:ext cx="1063048" cy="369332"/>
          </a:xfrm>
          <a:prstGeom prst="rect">
            <a:avLst/>
          </a:prstGeom>
        </p:spPr>
        <p:txBody>
          <a:bodyPr wrap="none">
            <a:spAutoFit/>
          </a:bodyPr>
          <a:lstStyle/>
          <a:p>
            <a:r>
              <a:rPr lang="ru-RU" b="1" dirty="0" smtClean="0">
                <a:latin typeface="Times New Roman" pitchFamily="18" charset="0"/>
                <a:cs typeface="Times New Roman" pitchFamily="18" charset="0"/>
              </a:rPr>
              <a:t>Свертка</a:t>
            </a:r>
            <a:endParaRPr lang="ru-RU" b="1" dirty="0">
              <a:latin typeface="Times New Roman" pitchFamily="18" charset="0"/>
              <a:cs typeface="Times New Roman" pitchFamily="18" charset="0"/>
            </a:endParaRPr>
          </a:p>
        </p:txBody>
      </p:sp>
      <p:sp>
        <p:nvSpPr>
          <p:cNvPr id="9" name="Прямоугольник 8"/>
          <p:cNvSpPr/>
          <p:nvPr/>
        </p:nvSpPr>
        <p:spPr>
          <a:xfrm>
            <a:off x="228600" y="838200"/>
            <a:ext cx="8915400" cy="5324535"/>
          </a:xfrm>
          <a:prstGeom prst="rect">
            <a:avLst/>
          </a:prstGeom>
        </p:spPr>
        <p:txBody>
          <a:bodyPr wrap="square">
            <a:spAutoFit/>
          </a:bodyPr>
          <a:lstStyle/>
          <a:p>
            <a:r>
              <a:rPr lang="ru-RU" sz="1600" dirty="0" smtClean="0">
                <a:latin typeface="Times New Roman" pitchFamily="18" charset="0"/>
                <a:cs typeface="Times New Roman" pitchFamily="18" charset="0"/>
              </a:rPr>
              <a:t>В </a:t>
            </a:r>
            <a:r>
              <a:rPr lang="ru-RU" sz="1600" b="1" dirty="0" smtClean="0">
                <a:latin typeface="Times New Roman" pitchFamily="18" charset="0"/>
                <a:cs typeface="Times New Roman" pitchFamily="18" charset="0"/>
              </a:rPr>
              <a:t>теории сигналов</a:t>
            </a:r>
            <a:r>
              <a:rPr lang="ru-RU" sz="1600" dirty="0" smtClean="0">
                <a:latin typeface="Times New Roman" pitchFamily="18" charset="0"/>
                <a:cs typeface="Times New Roman" pitchFamily="18" charset="0"/>
              </a:rPr>
              <a:t> свёртка описывает отклик линейной системы на входной сигнал: выход есть свёртка входа с импульсной характеристикой системы. Например, в цифровой обработке сигналов фильтрация реализуется свёрткой входного сигнала с коэффициентами фильтра (ядром). </a:t>
            </a:r>
          </a:p>
          <a:p>
            <a:endParaRPr lang="ru-RU" sz="1600" dirty="0">
              <a:latin typeface="Times New Roman" pitchFamily="18" charset="0"/>
              <a:cs typeface="Times New Roman" pitchFamily="18" charset="0"/>
            </a:endParaRPr>
          </a:p>
          <a:p>
            <a:r>
              <a:rPr lang="ru-RU" sz="1600" dirty="0" smtClean="0">
                <a:latin typeface="Times New Roman" pitchFamily="18" charset="0"/>
                <a:cs typeface="Times New Roman" pitchFamily="18" charset="0"/>
              </a:rPr>
              <a:t>В </a:t>
            </a:r>
            <a:r>
              <a:rPr lang="ru-RU" sz="1600" b="1" dirty="0" smtClean="0">
                <a:latin typeface="Times New Roman" pitchFamily="18" charset="0"/>
                <a:cs typeface="Times New Roman" pitchFamily="18" charset="0"/>
              </a:rPr>
              <a:t>обработке изображений</a:t>
            </a:r>
            <a:r>
              <a:rPr lang="ru-RU" sz="1600" dirty="0" smtClean="0">
                <a:latin typeface="Times New Roman" pitchFamily="18" charset="0"/>
                <a:cs typeface="Times New Roman" pitchFamily="18" charset="0"/>
              </a:rPr>
              <a:t> многие классические фильтры (размытие, резкость, детектирование границ) – это свёртки изображения с некоторой </a:t>
            </a:r>
            <a:r>
              <a:rPr lang="ru-RU" sz="1600" dirty="0" err="1" smtClean="0">
                <a:latin typeface="Times New Roman" pitchFamily="18" charset="0"/>
                <a:cs typeface="Times New Roman" pitchFamily="18" charset="0"/>
              </a:rPr>
              <a:t>ядрой-маской</a:t>
            </a:r>
            <a:r>
              <a:rPr lang="ru-RU" sz="1600" dirty="0" smtClean="0">
                <a:latin typeface="Times New Roman" pitchFamily="18" charset="0"/>
                <a:cs typeface="Times New Roman" pitchFamily="18" charset="0"/>
              </a:rPr>
              <a:t>. </a:t>
            </a:r>
          </a:p>
          <a:p>
            <a:endParaRPr lang="ru-RU" sz="1600" dirty="0">
              <a:latin typeface="Times New Roman" pitchFamily="18" charset="0"/>
              <a:cs typeface="Times New Roman" pitchFamily="18" charset="0"/>
            </a:endParaRPr>
          </a:p>
          <a:p>
            <a:r>
              <a:rPr lang="ru-RU" sz="1600" dirty="0" smtClean="0">
                <a:latin typeface="Times New Roman" pitchFamily="18" charset="0"/>
                <a:cs typeface="Times New Roman" pitchFamily="18" charset="0"/>
              </a:rPr>
              <a:t>Свёртка широко применяется в </a:t>
            </a:r>
            <a:r>
              <a:rPr lang="ru-RU" sz="1600" b="1" dirty="0" smtClean="0">
                <a:latin typeface="Times New Roman" pitchFamily="18" charset="0"/>
                <a:cs typeface="Times New Roman" pitchFamily="18" charset="0"/>
              </a:rPr>
              <a:t>теории связных преобразований (преобразования сигналов из одной области в другую)</a:t>
            </a:r>
            <a:r>
              <a:rPr lang="ru-RU" sz="1600" dirty="0" smtClean="0">
                <a:latin typeface="Times New Roman" pitchFamily="18" charset="0"/>
                <a:cs typeface="Times New Roman" pitchFamily="18" charset="0"/>
              </a:rPr>
              <a:t>. По </a:t>
            </a:r>
            <a:r>
              <a:rPr lang="ru-RU" sz="1600" i="1" dirty="0" smtClean="0">
                <a:latin typeface="Times New Roman" pitchFamily="18" charset="0"/>
                <a:cs typeface="Times New Roman" pitchFamily="18" charset="0"/>
              </a:rPr>
              <a:t>теореме свёртки</a:t>
            </a:r>
            <a:r>
              <a:rPr lang="ru-RU" sz="1600" dirty="0" smtClean="0">
                <a:latin typeface="Times New Roman" pitchFamily="18" charset="0"/>
                <a:cs typeface="Times New Roman" pitchFamily="18" charset="0"/>
              </a:rPr>
              <a:t> в гармоническом анализе, свёртка во </a:t>
            </a:r>
            <a:r>
              <a:rPr lang="ru-RU" sz="1600" dirty="0" err="1" smtClean="0">
                <a:latin typeface="Times New Roman" pitchFamily="18" charset="0"/>
                <a:cs typeface="Times New Roman" pitchFamily="18" charset="0"/>
              </a:rPr>
              <a:t>временно́й</a:t>
            </a:r>
            <a:r>
              <a:rPr lang="ru-RU" sz="1600" dirty="0" smtClean="0">
                <a:latin typeface="Times New Roman" pitchFamily="18" charset="0"/>
                <a:cs typeface="Times New Roman" pitchFamily="18" charset="0"/>
              </a:rPr>
              <a:t> области соответствует покоординатному произведению спектров в частотной области. Это свойство лежит в основе ускоренного вычисления свёрток через быстрое преобразование Фурье (FFT) – так называемая </a:t>
            </a:r>
            <a:r>
              <a:rPr lang="ru-RU" sz="1600" i="1" dirty="0" smtClean="0">
                <a:latin typeface="Times New Roman" pitchFamily="18" charset="0"/>
                <a:cs typeface="Times New Roman" pitchFamily="18" charset="0"/>
              </a:rPr>
              <a:t>циклическая свёртка</a:t>
            </a:r>
            <a:r>
              <a:rPr lang="ru-RU" sz="1600" dirty="0" smtClean="0">
                <a:latin typeface="Times New Roman" pitchFamily="18" charset="0"/>
                <a:cs typeface="Times New Roman" pitchFamily="18" charset="0"/>
              </a:rPr>
              <a:t> через умножение спектров сигналов. </a:t>
            </a:r>
          </a:p>
          <a:p>
            <a:endParaRPr lang="ru-RU" sz="1600" dirty="0">
              <a:latin typeface="Times New Roman" pitchFamily="18" charset="0"/>
              <a:cs typeface="Times New Roman" pitchFamily="18" charset="0"/>
            </a:endParaRPr>
          </a:p>
          <a:p>
            <a:r>
              <a:rPr lang="ru-RU" sz="1600" dirty="0" smtClean="0">
                <a:latin typeface="Times New Roman" pitchFamily="18" charset="0"/>
                <a:cs typeface="Times New Roman" pitchFamily="18" charset="0"/>
              </a:rPr>
              <a:t>В </a:t>
            </a:r>
            <a:r>
              <a:rPr lang="ru-RU" sz="1600" b="1" dirty="0" smtClean="0">
                <a:latin typeface="Times New Roman" pitchFamily="18" charset="0"/>
                <a:cs typeface="Times New Roman" pitchFamily="18" charset="0"/>
              </a:rPr>
              <a:t>преобразовании Фурье</a:t>
            </a:r>
            <a:r>
              <a:rPr lang="ru-RU" sz="1600" dirty="0" smtClean="0">
                <a:latin typeface="Times New Roman" pitchFamily="18" charset="0"/>
                <a:cs typeface="Times New Roman" pitchFamily="18" charset="0"/>
              </a:rPr>
              <a:t> сама операция интеграла преобразования эквивалентна корреляции сигнала с базовой синусоидой </a:t>
            </a:r>
            <a:r>
              <a:rPr lang="en-US" sz="1600" dirty="0" smtClean="0">
                <a:latin typeface="Times New Roman" pitchFamily="18" charset="0"/>
                <a:cs typeface="Times New Roman" pitchFamily="18" charset="0"/>
              </a:rPr>
              <a:t>- </a:t>
            </a:r>
            <a:r>
              <a:rPr lang="ru-RU" sz="1600" dirty="0" smtClean="0">
                <a:latin typeface="Times New Roman" pitchFamily="18" charset="0"/>
                <a:cs typeface="Times New Roman" pitchFamily="18" charset="0"/>
              </a:rPr>
              <a:t>близко по смыслу к свёртке, учитывая симметричность синусоид. </a:t>
            </a:r>
          </a:p>
          <a:p>
            <a:endParaRPr lang="ru-RU" sz="1600" dirty="0">
              <a:latin typeface="Times New Roman" pitchFamily="18" charset="0"/>
              <a:cs typeface="Times New Roman" pitchFamily="18" charset="0"/>
            </a:endParaRPr>
          </a:p>
          <a:p>
            <a:r>
              <a:rPr lang="ru-RU" sz="1600" dirty="0" smtClean="0">
                <a:latin typeface="Times New Roman" pitchFamily="18" charset="0"/>
                <a:cs typeface="Times New Roman" pitchFamily="18" charset="0"/>
              </a:rPr>
              <a:t>В </a:t>
            </a:r>
            <a:r>
              <a:rPr lang="ru-RU" sz="1600" b="1" dirty="0" err="1" smtClean="0">
                <a:latin typeface="Times New Roman" pitchFamily="18" charset="0"/>
                <a:cs typeface="Times New Roman" pitchFamily="18" charset="0"/>
              </a:rPr>
              <a:t>вейвлет-преобразовании</a:t>
            </a:r>
            <a:r>
              <a:rPr lang="ru-RU" sz="1600" dirty="0" smtClean="0">
                <a:latin typeface="Times New Roman" pitchFamily="18" charset="0"/>
                <a:cs typeface="Times New Roman" pitchFamily="18" charset="0"/>
              </a:rPr>
              <a:t> явно присутствует свёртка: сигнал разворачивается во временно-частотное представление путём свёртки исходного сигнала с масштабированным </a:t>
            </a:r>
            <a:r>
              <a:rPr lang="ru-RU" sz="1600" i="1" dirty="0" err="1" smtClean="0">
                <a:latin typeface="Times New Roman" pitchFamily="18" charset="0"/>
                <a:cs typeface="Times New Roman" pitchFamily="18" charset="0"/>
              </a:rPr>
              <a:t>вейвлетом</a:t>
            </a:r>
            <a:r>
              <a:rPr lang="ru-RU" sz="1600" dirty="0" smtClean="0">
                <a:latin typeface="Times New Roman" pitchFamily="18" charset="0"/>
                <a:cs typeface="Times New Roman" pitchFamily="18" charset="0"/>
              </a:rPr>
              <a:t>. </a:t>
            </a:r>
          </a:p>
          <a:p>
            <a:endParaRPr lang="ru-RU" sz="1600" dirty="0">
              <a:latin typeface="Times New Roman" pitchFamily="18" charset="0"/>
              <a:cs typeface="Times New Roman" pitchFamily="18" charset="0"/>
            </a:endParaRPr>
          </a:p>
          <a:p>
            <a:r>
              <a:rPr lang="ru-RU" sz="1600" dirty="0" smtClean="0">
                <a:latin typeface="Times New Roman" pitchFamily="18" charset="0"/>
                <a:cs typeface="Times New Roman" pitchFamily="18" charset="0"/>
              </a:rPr>
              <a:t>В </a:t>
            </a:r>
            <a:r>
              <a:rPr lang="ru-RU" sz="1600" b="1" dirty="0" smtClean="0">
                <a:latin typeface="Times New Roman" pitchFamily="18" charset="0"/>
                <a:cs typeface="Times New Roman" pitchFamily="18" charset="0"/>
              </a:rPr>
              <a:t>теории вероятностей</a:t>
            </a:r>
            <a:r>
              <a:rPr lang="ru-RU" sz="1600" dirty="0" smtClean="0">
                <a:latin typeface="Times New Roman" pitchFamily="18" charset="0"/>
                <a:cs typeface="Times New Roman" pitchFamily="18" charset="0"/>
              </a:rPr>
              <a:t> свёртка распределений используется для нахождения распределения суммы независимых случайных величин. </a:t>
            </a:r>
            <a:endParaRPr lang="ru-RU"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114800" y="152400"/>
            <a:ext cx="1063048" cy="369332"/>
          </a:xfrm>
          <a:prstGeom prst="rect">
            <a:avLst/>
          </a:prstGeom>
        </p:spPr>
        <p:txBody>
          <a:bodyPr wrap="none">
            <a:spAutoFit/>
          </a:bodyPr>
          <a:lstStyle/>
          <a:p>
            <a:r>
              <a:rPr lang="ru-RU" b="1" dirty="0" smtClean="0">
                <a:latin typeface="Times New Roman" pitchFamily="18" charset="0"/>
                <a:cs typeface="Times New Roman" pitchFamily="18" charset="0"/>
              </a:rPr>
              <a:t>Свертка</a:t>
            </a:r>
            <a:endParaRPr lang="ru-RU" b="1" dirty="0">
              <a:latin typeface="Times New Roman" pitchFamily="18" charset="0"/>
              <a:cs typeface="Times New Roman" pitchFamily="18" charset="0"/>
            </a:endParaRPr>
          </a:p>
        </p:txBody>
      </p:sp>
      <p:graphicFrame>
        <p:nvGraphicFramePr>
          <p:cNvPr id="5" name="Таблица 4"/>
          <p:cNvGraphicFramePr>
            <a:graphicFrameLocks noGrp="1"/>
          </p:cNvGraphicFramePr>
          <p:nvPr/>
        </p:nvGraphicFramePr>
        <p:xfrm>
          <a:off x="152400" y="609600"/>
          <a:ext cx="8763000" cy="5643792"/>
        </p:xfrm>
        <a:graphic>
          <a:graphicData uri="http://schemas.openxmlformats.org/drawingml/2006/table">
            <a:tbl>
              <a:tblPr>
                <a:tableStyleId>{8799B23B-EC83-4686-B30A-512413B5E67A}</a:tableStyleId>
              </a:tblPr>
              <a:tblGrid>
                <a:gridCol w="2133600"/>
                <a:gridCol w="2133600"/>
                <a:gridCol w="4495800"/>
              </a:tblGrid>
              <a:tr h="55105">
                <a:tc>
                  <a:txBody>
                    <a:bodyPr/>
                    <a:lstStyle/>
                    <a:p>
                      <a:pPr algn="ctr"/>
                      <a:r>
                        <a:rPr lang="ru-RU" sz="1400" b="1" dirty="0">
                          <a:latin typeface="Times New Roman" pitchFamily="18" charset="0"/>
                          <a:cs typeface="Times New Roman" pitchFamily="18" charset="0"/>
                        </a:rPr>
                        <a:t>Вид свёртки</a:t>
                      </a:r>
                    </a:p>
                  </a:txBody>
                  <a:tcPr marL="13776" marR="13776" marT="6888" marB="6888" anchor="ctr"/>
                </a:tc>
                <a:tc>
                  <a:txBody>
                    <a:bodyPr/>
                    <a:lstStyle/>
                    <a:p>
                      <a:pPr algn="ctr"/>
                      <a:r>
                        <a:rPr lang="ru-RU" sz="1400" b="1" dirty="0">
                          <a:latin typeface="Times New Roman" pitchFamily="18" charset="0"/>
                          <a:cs typeface="Times New Roman" pitchFamily="18" charset="0"/>
                        </a:rPr>
                        <a:t>Где применяется</a:t>
                      </a:r>
                    </a:p>
                  </a:txBody>
                  <a:tcPr marL="13776" marR="13776" marT="6888" marB="6888" anchor="ctr"/>
                </a:tc>
                <a:tc>
                  <a:txBody>
                    <a:bodyPr/>
                    <a:lstStyle/>
                    <a:p>
                      <a:pPr algn="ctr"/>
                      <a:r>
                        <a:rPr lang="ru-RU" sz="1400" b="1" dirty="0">
                          <a:latin typeface="Times New Roman" pitchFamily="18" charset="0"/>
                          <a:cs typeface="Times New Roman" pitchFamily="18" charset="0"/>
                        </a:rPr>
                        <a:t>Особенности</a:t>
                      </a:r>
                    </a:p>
                  </a:txBody>
                  <a:tcPr marL="13776" marR="13776" marT="6888" marB="6888" anchor="ctr"/>
                </a:tc>
              </a:tr>
              <a:tr h="633708">
                <a:tc>
                  <a:txBody>
                    <a:bodyPr/>
                    <a:lstStyle/>
                    <a:p>
                      <a:pPr algn="ctr"/>
                      <a:r>
                        <a:rPr lang="ru-RU" sz="1400" dirty="0">
                          <a:latin typeface="Times New Roman" pitchFamily="18" charset="0"/>
                          <a:cs typeface="Times New Roman" pitchFamily="18" charset="0"/>
                        </a:rPr>
                        <a:t>Непрерывная свёртка (интеграл)</a:t>
                      </a:r>
                    </a:p>
                  </a:txBody>
                  <a:tcPr marL="13776" marR="13776" marT="6888" marB="6888" anchor="ctr"/>
                </a:tc>
                <a:tc>
                  <a:txBody>
                    <a:bodyPr/>
                    <a:lstStyle/>
                    <a:p>
                      <a:pPr algn="ctr"/>
                      <a:r>
                        <a:rPr lang="ru-RU" sz="1400" dirty="0">
                          <a:latin typeface="Times New Roman" pitchFamily="18" charset="0"/>
                          <a:cs typeface="Times New Roman" pitchFamily="18" charset="0"/>
                        </a:rPr>
                        <a:t>Анализ сигналов, физика, </a:t>
                      </a:r>
                      <a:r>
                        <a:rPr lang="ru-RU" sz="1400" dirty="0" err="1">
                          <a:latin typeface="Times New Roman" pitchFamily="18" charset="0"/>
                          <a:cs typeface="Times New Roman" pitchFamily="18" charset="0"/>
                        </a:rPr>
                        <a:t>диффур-ры</a:t>
                      </a:r>
                      <a:endParaRPr lang="ru-RU" sz="1400" dirty="0">
                        <a:latin typeface="Times New Roman" pitchFamily="18" charset="0"/>
                        <a:cs typeface="Times New Roman" pitchFamily="18" charset="0"/>
                      </a:endParaRPr>
                    </a:p>
                  </a:txBody>
                  <a:tcPr marL="13776" marR="13776" marT="6888" marB="6888" anchor="ctr"/>
                </a:tc>
                <a:tc>
                  <a:txBody>
                    <a:bodyPr/>
                    <a:lstStyle/>
                    <a:p>
                      <a:pPr algn="ctr"/>
                      <a:r>
                        <a:rPr lang="ru-RU" sz="1400" dirty="0" smtClean="0">
                          <a:latin typeface="Times New Roman" pitchFamily="18" charset="0"/>
                          <a:cs typeface="Times New Roman" pitchFamily="18" charset="0"/>
                        </a:rPr>
                        <a:t>Описывает </a:t>
                      </a:r>
                      <a:r>
                        <a:rPr lang="ru-RU" sz="1400" dirty="0">
                          <a:latin typeface="Times New Roman" pitchFamily="18" charset="0"/>
                          <a:cs typeface="Times New Roman" pitchFamily="18" charset="0"/>
                        </a:rPr>
                        <a:t>линейные системы, сглаживание сигналов, объединяет функции. Частотная область: превращается в произведение спектров.</a:t>
                      </a:r>
                    </a:p>
                  </a:txBody>
                  <a:tcPr marL="13776" marR="13776" marT="6888" marB="6888" anchor="ctr"/>
                </a:tc>
              </a:tr>
              <a:tr h="592380">
                <a:tc>
                  <a:txBody>
                    <a:bodyPr/>
                    <a:lstStyle/>
                    <a:p>
                      <a:pPr algn="ctr"/>
                      <a:r>
                        <a:rPr lang="ru-RU" sz="1400" dirty="0">
                          <a:latin typeface="Times New Roman" pitchFamily="18" charset="0"/>
                          <a:cs typeface="Times New Roman" pitchFamily="18" charset="0"/>
                        </a:rPr>
                        <a:t>Дискретная свёртка (сумма)</a:t>
                      </a:r>
                    </a:p>
                  </a:txBody>
                  <a:tcPr marL="13776" marR="13776" marT="6888" marB="6888" anchor="ctr"/>
                </a:tc>
                <a:tc>
                  <a:txBody>
                    <a:bodyPr/>
                    <a:lstStyle/>
                    <a:p>
                      <a:pPr algn="ctr"/>
                      <a:r>
                        <a:rPr lang="ru-RU" sz="1400" dirty="0">
                          <a:latin typeface="Times New Roman" pitchFamily="18" charset="0"/>
                          <a:cs typeface="Times New Roman" pitchFamily="18" charset="0"/>
                        </a:rPr>
                        <a:t>Цифровая обработка сигналов и изображений</a:t>
                      </a:r>
                    </a:p>
                  </a:txBody>
                  <a:tcPr marL="13776" marR="13776" marT="6888" marB="6888" anchor="ctr"/>
                </a:tc>
                <a:tc>
                  <a:txBody>
                    <a:bodyPr/>
                    <a:lstStyle/>
                    <a:p>
                      <a:pPr algn="ctr"/>
                      <a:r>
                        <a:rPr lang="ru-RU" sz="1400" dirty="0" smtClean="0">
                          <a:latin typeface="Times New Roman" pitchFamily="18" charset="0"/>
                          <a:cs typeface="Times New Roman" pitchFamily="18" charset="0"/>
                        </a:rPr>
                        <a:t>Реализуется </a:t>
                      </a:r>
                      <a:r>
                        <a:rPr lang="ru-RU" sz="1400" dirty="0">
                          <a:latin typeface="Times New Roman" pitchFamily="18" charset="0"/>
                          <a:cs typeface="Times New Roman" pitchFamily="18" charset="0"/>
                        </a:rPr>
                        <a:t>алгоритмически для фильтрации, </a:t>
                      </a:r>
                      <a:r>
                        <a:rPr lang="ru-RU" sz="1400" dirty="0" smtClean="0">
                          <a:latin typeface="Times New Roman" pitchFamily="18" charset="0"/>
                          <a:cs typeface="Times New Roman" pitchFamily="18" charset="0"/>
                        </a:rPr>
                        <a:t>фильтров </a:t>
                      </a:r>
                      <a:r>
                        <a:rPr lang="ru-RU" sz="1400" dirty="0">
                          <a:latin typeface="Times New Roman" pitchFamily="18" charset="0"/>
                          <a:cs typeface="Times New Roman" pitchFamily="18" charset="0"/>
                        </a:rPr>
                        <a:t>в изображениях (размытие, выделение краёв и т.д.). Результат зависит от наложения ядра на данные.</a:t>
                      </a:r>
                    </a:p>
                  </a:txBody>
                  <a:tcPr marL="13776" marR="13776" marT="6888" marB="6888" anchor="ctr"/>
                </a:tc>
              </a:tr>
              <a:tr h="675037">
                <a:tc>
                  <a:txBody>
                    <a:bodyPr/>
                    <a:lstStyle/>
                    <a:p>
                      <a:pPr algn="ctr"/>
                      <a:r>
                        <a:rPr lang="ru-RU" sz="1400" dirty="0">
                          <a:latin typeface="Times New Roman" pitchFamily="18" charset="0"/>
                          <a:cs typeface="Times New Roman" pitchFamily="18" charset="0"/>
                        </a:rPr>
                        <a:t>Циклическая свёртка</a:t>
                      </a:r>
                    </a:p>
                  </a:txBody>
                  <a:tcPr marL="13776" marR="13776" marT="6888" marB="6888" anchor="ctr"/>
                </a:tc>
                <a:tc>
                  <a:txBody>
                    <a:bodyPr/>
                    <a:lstStyle/>
                    <a:p>
                      <a:pPr algn="ctr"/>
                      <a:r>
                        <a:rPr lang="ru-RU" sz="1400" dirty="0">
                          <a:latin typeface="Times New Roman" pitchFamily="18" charset="0"/>
                          <a:cs typeface="Times New Roman" pitchFamily="18" charset="0"/>
                        </a:rPr>
                        <a:t>Спектральные методы (FFT), обработка периодических сигналов</a:t>
                      </a:r>
                    </a:p>
                  </a:txBody>
                  <a:tcPr marL="13776" marR="13776" marT="6888" marB="6888" anchor="ctr"/>
                </a:tc>
                <a:tc>
                  <a:txBody>
                    <a:bodyPr/>
                    <a:lstStyle/>
                    <a:p>
                      <a:pPr algn="ctr"/>
                      <a:r>
                        <a:rPr lang="ru-RU" sz="1400" dirty="0">
                          <a:latin typeface="Times New Roman" pitchFamily="18" charset="0"/>
                          <a:cs typeface="Times New Roman" pitchFamily="18" charset="0"/>
                        </a:rPr>
                        <a:t>Считается по модулю длины (с сигналами, дополнёнными нулями). Используется для быстрого вычисления свёртки через умножение в частотной области. Важна при периодических граничных условиях.</a:t>
                      </a:r>
                    </a:p>
                  </a:txBody>
                  <a:tcPr marL="13776" marR="13776" marT="6888" marB="6888" anchor="ctr"/>
                </a:tc>
              </a:tr>
              <a:tr h="799024">
                <a:tc>
                  <a:txBody>
                    <a:bodyPr/>
                    <a:lstStyle/>
                    <a:p>
                      <a:pPr algn="ctr"/>
                      <a:r>
                        <a:rPr lang="ru-RU" sz="1400" dirty="0">
                          <a:latin typeface="Times New Roman" pitchFamily="18" charset="0"/>
                          <a:cs typeface="Times New Roman" pitchFamily="18" charset="0"/>
                        </a:rPr>
                        <a:t>Корреляция (кросс-корреляция)</a:t>
                      </a:r>
                    </a:p>
                  </a:txBody>
                  <a:tcPr marL="13776" marR="13776" marT="6888" marB="6888" anchor="ctr"/>
                </a:tc>
                <a:tc>
                  <a:txBody>
                    <a:bodyPr/>
                    <a:lstStyle/>
                    <a:p>
                      <a:pPr algn="ctr"/>
                      <a:r>
                        <a:rPr lang="ru-RU" sz="1400" dirty="0">
                          <a:latin typeface="Times New Roman" pitchFamily="18" charset="0"/>
                          <a:cs typeface="Times New Roman" pitchFamily="18" charset="0"/>
                        </a:rPr>
                        <a:t>Поиск шаблонов в сигнале, машинное зрение</a:t>
                      </a:r>
                    </a:p>
                  </a:txBody>
                  <a:tcPr marL="13776" marR="13776" marT="6888" marB="6888" anchor="ctr"/>
                </a:tc>
                <a:tc>
                  <a:txBody>
                    <a:bodyPr/>
                    <a:lstStyle/>
                    <a:p>
                      <a:pPr algn="ctr"/>
                      <a:r>
                        <a:rPr lang="ru-RU" sz="1400" dirty="0">
                          <a:latin typeface="Times New Roman" pitchFamily="18" charset="0"/>
                          <a:cs typeface="Times New Roman" pitchFamily="18" charset="0"/>
                        </a:rPr>
                        <a:t>Похожа на свёртку, но без отражения ядра. Показывает степень сходства между сигналом и шаблоном при разных сдвигах. В библиотеках компьютерного зрения свёртка часто реализуется как корреляция (фактически, CNN используют корреляцию вместо строгой математической свёртки).</a:t>
                      </a:r>
                    </a:p>
                  </a:txBody>
                  <a:tcPr marL="13776" marR="13776" marT="6888" marB="6888" anchor="ctr"/>
                </a:tc>
              </a:tr>
              <a:tr h="551051">
                <a:tc>
                  <a:txBody>
                    <a:bodyPr/>
                    <a:lstStyle/>
                    <a:p>
                      <a:pPr algn="ctr"/>
                      <a:r>
                        <a:rPr lang="ru-RU" sz="1400">
                          <a:latin typeface="Times New Roman" pitchFamily="18" charset="0"/>
                          <a:cs typeface="Times New Roman" pitchFamily="18" charset="0"/>
                        </a:rPr>
                        <a:t>Свёртка в вейвлет-анализе</a:t>
                      </a:r>
                    </a:p>
                  </a:txBody>
                  <a:tcPr marL="13776" marR="13776" marT="6888" marB="6888" anchor="ctr"/>
                </a:tc>
                <a:tc>
                  <a:txBody>
                    <a:bodyPr/>
                    <a:lstStyle/>
                    <a:p>
                      <a:pPr algn="ctr"/>
                      <a:r>
                        <a:rPr lang="ru-RU" sz="1400">
                          <a:latin typeface="Times New Roman" pitchFamily="18" charset="0"/>
                          <a:cs typeface="Times New Roman" pitchFamily="18" charset="0"/>
                        </a:rPr>
                        <a:t>Временн</a:t>
                      </a:r>
                      <a:r>
                        <a:rPr lang="en-US" sz="1400">
                          <a:latin typeface="Times New Roman" pitchFamily="18" charset="0"/>
                          <a:cs typeface="Times New Roman" pitchFamily="18" charset="0"/>
                        </a:rPr>
                        <a:t>ó-</a:t>
                      </a:r>
                      <a:r>
                        <a:rPr lang="ru-RU" sz="1400">
                          <a:latin typeface="Times New Roman" pitchFamily="18" charset="0"/>
                          <a:cs typeface="Times New Roman" pitchFamily="18" charset="0"/>
                        </a:rPr>
                        <a:t>частотный анализ сигналов, сжатие</a:t>
                      </a:r>
                    </a:p>
                  </a:txBody>
                  <a:tcPr marL="13776" marR="13776" marT="6888" marB="6888" anchor="ctr"/>
                </a:tc>
                <a:tc>
                  <a:txBody>
                    <a:bodyPr/>
                    <a:lstStyle/>
                    <a:p>
                      <a:pPr algn="ctr"/>
                      <a:r>
                        <a:rPr lang="ru-RU" sz="1400" dirty="0" err="1">
                          <a:latin typeface="Times New Roman" pitchFamily="18" charset="0"/>
                          <a:cs typeface="Times New Roman" pitchFamily="18" charset="0"/>
                        </a:rPr>
                        <a:t>Вейвлет-преобразование</a:t>
                      </a:r>
                      <a:r>
                        <a:rPr lang="ru-RU" sz="1400" dirty="0">
                          <a:latin typeface="Times New Roman" pitchFamily="18" charset="0"/>
                          <a:cs typeface="Times New Roman" pitchFamily="18" charset="0"/>
                        </a:rPr>
                        <a:t> – интегральная свёртка сигнала с масштабированным </a:t>
                      </a:r>
                      <a:r>
                        <a:rPr lang="ru-RU" sz="1400" dirty="0" err="1">
                          <a:latin typeface="Times New Roman" pitchFamily="18" charset="0"/>
                          <a:cs typeface="Times New Roman" pitchFamily="18" charset="0"/>
                        </a:rPr>
                        <a:t>вейвлетом</a:t>
                      </a:r>
                      <a:r>
                        <a:rPr lang="ru-RU" sz="1400" dirty="0">
                          <a:latin typeface="Times New Roman" pitchFamily="18" charset="0"/>
                          <a:cs typeface="Times New Roman" pitchFamily="18" charset="0"/>
                        </a:rPr>
                        <a:t>. Позволяет выделять локальные частоты, анализировать сигнал на разных масштабах.</a:t>
                      </a:r>
                    </a:p>
                  </a:txBody>
                  <a:tcPr marL="13776" marR="13776" marT="6888" marB="6888" anchor="ctr"/>
                </a:tc>
              </a:tr>
              <a:tr h="757695">
                <a:tc>
                  <a:txBody>
                    <a:bodyPr/>
                    <a:lstStyle/>
                    <a:p>
                      <a:pPr algn="ctr"/>
                      <a:r>
                        <a:rPr lang="ru-RU" sz="1400" dirty="0">
                          <a:latin typeface="Times New Roman" pitchFamily="18" charset="0"/>
                          <a:cs typeface="Times New Roman" pitchFamily="18" charset="0"/>
                        </a:rPr>
                        <a:t>Свёртка распределений</a:t>
                      </a:r>
                    </a:p>
                  </a:txBody>
                  <a:tcPr marL="13776" marR="13776" marT="6888" marB="6888" anchor="ctr"/>
                </a:tc>
                <a:tc>
                  <a:txBody>
                    <a:bodyPr/>
                    <a:lstStyle/>
                    <a:p>
                      <a:pPr algn="ctr"/>
                      <a:r>
                        <a:rPr lang="ru-RU" sz="1400">
                          <a:latin typeface="Times New Roman" pitchFamily="18" charset="0"/>
                          <a:cs typeface="Times New Roman" pitchFamily="18" charset="0"/>
                        </a:rPr>
                        <a:t>Теория вероятностей, статистика</a:t>
                      </a:r>
                    </a:p>
                  </a:txBody>
                  <a:tcPr marL="13776" marR="13776" marT="6888" marB="6888" anchor="ctr"/>
                </a:tc>
                <a:tc>
                  <a:txBody>
                    <a:bodyPr/>
                    <a:lstStyle/>
                    <a:p>
                      <a:pPr algn="ctr"/>
                      <a:r>
                        <a:rPr lang="ru-RU" sz="1400" dirty="0">
                          <a:latin typeface="Times New Roman" pitchFamily="18" charset="0"/>
                          <a:cs typeface="Times New Roman" pitchFamily="18" charset="0"/>
                        </a:rPr>
                        <a:t>Свёрткой плотностей вероятностей получают распределение суммы двух независимых величин. Позволяет находить закон распределения результирующей случайной величины (например, сумма сигналов = свёртка их распределений).</a:t>
                      </a:r>
                    </a:p>
                  </a:txBody>
                  <a:tcPr marL="13776" marR="13776" marT="6888" marB="6888" anchor="ct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8" name="Picture 10" descr="Три кита держат землю"/>
          <p:cNvPicPr>
            <a:picLocks noChangeAspect="1" noChangeArrowheads="1"/>
          </p:cNvPicPr>
          <p:nvPr/>
        </p:nvPicPr>
        <p:blipFill>
          <a:blip r:embed="rId2" cstate="print"/>
          <a:srcRect/>
          <a:stretch>
            <a:fillRect/>
          </a:stretch>
        </p:blipFill>
        <p:spPr bwMode="auto">
          <a:xfrm>
            <a:off x="4876800" y="3733800"/>
            <a:ext cx="3962400" cy="2609254"/>
          </a:xfrm>
          <a:prstGeom prst="rect">
            <a:avLst/>
          </a:prstGeom>
          <a:noFill/>
        </p:spPr>
      </p:pic>
      <p:sp>
        <p:nvSpPr>
          <p:cNvPr id="5" name="Прямоугольник 4"/>
          <p:cNvSpPr/>
          <p:nvPr/>
        </p:nvSpPr>
        <p:spPr>
          <a:xfrm>
            <a:off x="0" y="0"/>
            <a:ext cx="9144000" cy="400110"/>
          </a:xfrm>
          <a:prstGeom prst="rect">
            <a:avLst/>
          </a:prstGeom>
        </p:spPr>
        <p:txBody>
          <a:bodyPr wrap="square">
            <a:spAutoFit/>
          </a:bodyPr>
          <a:lstStyle/>
          <a:p>
            <a:pPr algn="ctr"/>
            <a:r>
              <a:rPr lang="ru-RU" sz="2000" b="1" dirty="0" smtClean="0">
                <a:latin typeface="Times New Roman" pitchFamily="18" charset="0"/>
                <a:cs typeface="Times New Roman" pitchFamily="18" charset="0"/>
              </a:rPr>
              <a:t>Свертка в </a:t>
            </a:r>
            <a:r>
              <a:rPr lang="en-US" sz="2000" b="1" dirty="0" smtClean="0">
                <a:latin typeface="Times New Roman" pitchFamily="18" charset="0"/>
                <a:cs typeface="Times New Roman" pitchFamily="18" charset="0"/>
              </a:rPr>
              <a:t>CNN: c</a:t>
            </a:r>
            <a:r>
              <a:rPr lang="ru-RU" sz="2000" b="1" dirty="0" err="1" smtClean="0">
                <a:latin typeface="Times New Roman" pitchFamily="18" charset="0"/>
                <a:cs typeface="Times New Roman" pitchFamily="18" charset="0"/>
              </a:rPr>
              <a:t>тандартная</a:t>
            </a:r>
            <a:r>
              <a:rPr lang="ru-RU" sz="2000" b="1" dirty="0" smtClean="0">
                <a:latin typeface="Times New Roman" pitchFamily="18" charset="0"/>
                <a:cs typeface="Times New Roman" pitchFamily="18" charset="0"/>
              </a:rPr>
              <a:t> свёртка (</a:t>
            </a:r>
            <a:r>
              <a:rPr lang="en-US" sz="2000" b="1" dirty="0" smtClean="0">
                <a:latin typeface="Times New Roman" pitchFamily="18" charset="0"/>
                <a:cs typeface="Times New Roman" pitchFamily="18" charset="0"/>
              </a:rPr>
              <a:t>standard/</a:t>
            </a:r>
            <a:r>
              <a:rPr lang="en-US" sz="2000" b="1" dirty="0" err="1" smtClean="0">
                <a:latin typeface="Times New Roman" pitchFamily="18" charset="0"/>
                <a:cs typeface="Times New Roman" pitchFamily="18" charset="0"/>
              </a:rPr>
              <a:t>vanila</a:t>
            </a:r>
            <a:r>
              <a:rPr lang="en-US" sz="2000" b="1" dirty="0" smtClean="0">
                <a:latin typeface="Times New Roman" pitchFamily="18" charset="0"/>
                <a:cs typeface="Times New Roman" pitchFamily="18" charset="0"/>
              </a:rPr>
              <a:t> convolution).</a:t>
            </a:r>
            <a:endParaRPr lang="ru-RU" sz="2000" b="1" dirty="0">
              <a:latin typeface="Times New Roman" pitchFamily="18" charset="0"/>
              <a:cs typeface="Times New Roman" pitchFamily="18" charset="0"/>
            </a:endParaRPr>
          </a:p>
        </p:txBody>
      </p:sp>
      <p:pic>
        <p:nvPicPr>
          <p:cNvPr id="27650" name="Picture 2"/>
          <p:cNvPicPr>
            <a:picLocks noChangeAspect="1" noChangeArrowheads="1"/>
          </p:cNvPicPr>
          <p:nvPr/>
        </p:nvPicPr>
        <p:blipFill>
          <a:blip r:embed="rId3" cstate="print"/>
          <a:srcRect/>
          <a:stretch>
            <a:fillRect/>
          </a:stretch>
        </p:blipFill>
        <p:spPr bwMode="auto">
          <a:xfrm>
            <a:off x="0" y="609600"/>
            <a:ext cx="3787456" cy="1524000"/>
          </a:xfrm>
          <a:prstGeom prst="rect">
            <a:avLst/>
          </a:prstGeom>
          <a:noFill/>
          <a:ln w="9525">
            <a:noFill/>
            <a:miter lim="800000"/>
            <a:headEnd/>
            <a:tailEnd/>
          </a:ln>
          <a:effectLst/>
        </p:spPr>
      </p:pic>
      <p:pic>
        <p:nvPicPr>
          <p:cNvPr id="27651" name="Picture 3"/>
          <p:cNvPicPr>
            <a:picLocks noChangeAspect="1" noChangeArrowheads="1"/>
          </p:cNvPicPr>
          <p:nvPr/>
        </p:nvPicPr>
        <p:blipFill>
          <a:blip r:embed="rId4" cstate="print"/>
          <a:srcRect/>
          <a:stretch>
            <a:fillRect/>
          </a:stretch>
        </p:blipFill>
        <p:spPr bwMode="auto">
          <a:xfrm>
            <a:off x="4546970" y="457201"/>
            <a:ext cx="3490184" cy="1905000"/>
          </a:xfrm>
          <a:prstGeom prst="rect">
            <a:avLst/>
          </a:prstGeom>
          <a:noFill/>
          <a:ln w="9525">
            <a:noFill/>
            <a:miter lim="800000"/>
            <a:headEnd/>
            <a:tailEnd/>
          </a:ln>
          <a:effectLst/>
        </p:spPr>
      </p:pic>
      <p:sp>
        <p:nvSpPr>
          <p:cNvPr id="27" name="Прямоугольник 26"/>
          <p:cNvSpPr/>
          <p:nvPr/>
        </p:nvSpPr>
        <p:spPr>
          <a:xfrm>
            <a:off x="8077200" y="6248400"/>
            <a:ext cx="787395" cy="369332"/>
          </a:xfrm>
          <a:prstGeom prst="rect">
            <a:avLst/>
          </a:prstGeom>
        </p:spPr>
        <p:txBody>
          <a:bodyPr wrap="none">
            <a:spAutoFit/>
          </a:bodyPr>
          <a:lstStyle/>
          <a:p>
            <a:r>
              <a:rPr lang="en-US" b="1" dirty="0" smtClean="0">
                <a:solidFill>
                  <a:srgbClr val="0070C0"/>
                </a:solidFill>
                <a:latin typeface="Times New Roman" pitchFamily="18" charset="0"/>
                <a:cs typeface="Times New Roman" pitchFamily="18" charset="0"/>
              </a:rPr>
              <a:t>Stride</a:t>
            </a:r>
            <a:endParaRPr lang="ru-RU" dirty="0">
              <a:solidFill>
                <a:srgbClr val="0070C0"/>
              </a:solidFill>
              <a:latin typeface="Times New Roman" pitchFamily="18" charset="0"/>
              <a:cs typeface="Times New Roman" pitchFamily="18" charset="0"/>
            </a:endParaRPr>
          </a:p>
        </p:txBody>
      </p:sp>
      <p:sp>
        <p:nvSpPr>
          <p:cNvPr id="28" name="Прямоугольник 27"/>
          <p:cNvSpPr/>
          <p:nvPr/>
        </p:nvSpPr>
        <p:spPr>
          <a:xfrm>
            <a:off x="5029200" y="6096000"/>
            <a:ext cx="1319592" cy="369332"/>
          </a:xfrm>
          <a:prstGeom prst="rect">
            <a:avLst/>
          </a:prstGeom>
        </p:spPr>
        <p:txBody>
          <a:bodyPr wrap="none">
            <a:spAutoFit/>
          </a:bodyPr>
          <a:lstStyle/>
          <a:p>
            <a:r>
              <a:rPr lang="en-US" b="1" dirty="0">
                <a:solidFill>
                  <a:srgbClr val="FF0000"/>
                </a:solidFill>
                <a:latin typeface="Times New Roman" pitchFamily="18" charset="0"/>
                <a:cs typeface="Times New Roman" pitchFamily="18" charset="0"/>
              </a:rPr>
              <a:t>Kernel </a:t>
            </a:r>
            <a:r>
              <a:rPr lang="en-US" b="1" dirty="0" smtClean="0">
                <a:solidFill>
                  <a:srgbClr val="FF0000"/>
                </a:solidFill>
                <a:latin typeface="Times New Roman" pitchFamily="18" charset="0"/>
                <a:cs typeface="Times New Roman" pitchFamily="18" charset="0"/>
              </a:rPr>
              <a:t>Size</a:t>
            </a:r>
            <a:endParaRPr lang="ru-RU" dirty="0">
              <a:solidFill>
                <a:srgbClr val="FF0000"/>
              </a:solidFill>
              <a:latin typeface="Times New Roman" pitchFamily="18" charset="0"/>
              <a:cs typeface="Times New Roman" pitchFamily="18" charset="0"/>
            </a:endParaRPr>
          </a:p>
        </p:txBody>
      </p:sp>
      <p:sp>
        <p:nvSpPr>
          <p:cNvPr id="29" name="Прямоугольник 28"/>
          <p:cNvSpPr/>
          <p:nvPr/>
        </p:nvSpPr>
        <p:spPr>
          <a:xfrm>
            <a:off x="6553200" y="6248400"/>
            <a:ext cx="1005403" cy="369332"/>
          </a:xfrm>
          <a:prstGeom prst="rect">
            <a:avLst/>
          </a:prstGeom>
        </p:spPr>
        <p:txBody>
          <a:bodyPr wrap="none">
            <a:spAutoFit/>
          </a:bodyPr>
          <a:lstStyle/>
          <a:p>
            <a:r>
              <a:rPr lang="en-US" b="1" dirty="0" smtClean="0">
                <a:solidFill>
                  <a:srgbClr val="00B050"/>
                </a:solidFill>
                <a:latin typeface="Times New Roman" pitchFamily="18" charset="0"/>
                <a:cs typeface="Times New Roman" pitchFamily="18" charset="0"/>
              </a:rPr>
              <a:t>Padding</a:t>
            </a:r>
            <a:endParaRPr lang="ru-RU" dirty="0">
              <a:solidFill>
                <a:srgbClr val="00B050"/>
              </a:solidFill>
              <a:latin typeface="Times New Roman" pitchFamily="18" charset="0"/>
              <a:cs typeface="Times New Roman" pitchFamily="18" charset="0"/>
            </a:endParaRPr>
          </a:p>
        </p:txBody>
      </p:sp>
      <p:sp>
        <p:nvSpPr>
          <p:cNvPr id="31" name="Прямоугольник 30"/>
          <p:cNvSpPr/>
          <p:nvPr/>
        </p:nvSpPr>
        <p:spPr>
          <a:xfrm>
            <a:off x="152400" y="6400800"/>
            <a:ext cx="1444819" cy="369332"/>
          </a:xfrm>
          <a:prstGeom prst="rect">
            <a:avLst/>
          </a:prstGeom>
        </p:spPr>
        <p:txBody>
          <a:bodyPr wrap="none">
            <a:spAutoFit/>
          </a:bodyPr>
          <a:lstStyle/>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animatedai</a:t>
            </a:r>
            <a:endParaRPr lang="ru-RU" dirty="0">
              <a:latin typeface="Times New Roman" pitchFamily="18" charset="0"/>
              <a:cs typeface="Times New Roman" pitchFamily="18" charset="0"/>
            </a:endParaRPr>
          </a:p>
        </p:txBody>
      </p:sp>
      <p:pic>
        <p:nvPicPr>
          <p:cNvPr id="27656" name="Picture 8"/>
          <p:cNvPicPr>
            <a:picLocks noChangeAspect="1" noChangeArrowheads="1"/>
          </p:cNvPicPr>
          <p:nvPr/>
        </p:nvPicPr>
        <p:blipFill>
          <a:blip r:embed="rId5" cstate="print"/>
          <a:srcRect/>
          <a:stretch>
            <a:fillRect/>
          </a:stretch>
        </p:blipFill>
        <p:spPr bwMode="auto">
          <a:xfrm>
            <a:off x="1524000" y="6248400"/>
            <a:ext cx="584200" cy="609600"/>
          </a:xfrm>
          <a:prstGeom prst="rect">
            <a:avLst/>
          </a:prstGeom>
          <a:noFill/>
          <a:ln w="9525">
            <a:noFill/>
            <a:miter lim="800000"/>
            <a:headEnd/>
            <a:tailEnd/>
          </a:ln>
          <a:effectLst/>
        </p:spPr>
      </p:pic>
      <p:pic>
        <p:nvPicPr>
          <p:cNvPr id="27659" name="Picture 11"/>
          <p:cNvPicPr>
            <a:picLocks noChangeAspect="1" noChangeArrowheads="1"/>
          </p:cNvPicPr>
          <p:nvPr/>
        </p:nvPicPr>
        <p:blipFill>
          <a:blip r:embed="rId6" cstate="print"/>
          <a:srcRect/>
          <a:stretch>
            <a:fillRect/>
          </a:stretch>
        </p:blipFill>
        <p:spPr bwMode="auto">
          <a:xfrm>
            <a:off x="779160" y="2286000"/>
            <a:ext cx="3640440" cy="1676400"/>
          </a:xfrm>
          <a:prstGeom prst="rect">
            <a:avLst/>
          </a:prstGeom>
          <a:noFill/>
          <a:ln w="9525">
            <a:noFill/>
            <a:miter lim="800000"/>
            <a:headEnd/>
            <a:tailEnd/>
          </a:ln>
          <a:effectLst/>
        </p:spPr>
      </p:pic>
      <p:sp>
        <p:nvSpPr>
          <p:cNvPr id="35" name="Прямоугольник 34"/>
          <p:cNvSpPr/>
          <p:nvPr/>
        </p:nvSpPr>
        <p:spPr>
          <a:xfrm>
            <a:off x="5943600" y="4648200"/>
            <a:ext cx="2148024" cy="400110"/>
          </a:xfrm>
          <a:prstGeom prst="rect">
            <a:avLst/>
          </a:prstGeom>
        </p:spPr>
        <p:txBody>
          <a:bodyPr wrap="none">
            <a:spAutoFit/>
          </a:bodyPr>
          <a:lstStyle/>
          <a:p>
            <a:r>
              <a:rPr lang="en-US" sz="2000" b="1" cap="all" dirty="0" smtClean="0">
                <a:solidFill>
                  <a:schemeClr val="bg1"/>
                </a:solidFill>
                <a:latin typeface="Times New Roman" pitchFamily="18" charset="0"/>
                <a:cs typeface="Times New Roman" pitchFamily="18" charset="0"/>
              </a:rPr>
              <a:t>convolution</a:t>
            </a:r>
            <a:endParaRPr lang="ru-RU" sz="2000" cap="all" dirty="0">
              <a:solidFill>
                <a:schemeClr val="bg1"/>
              </a:solidFill>
            </a:endParaRPr>
          </a:p>
        </p:txBody>
      </p:sp>
      <p:pic>
        <p:nvPicPr>
          <p:cNvPr id="27662" name="Picture 14" descr="C:\Users\Katerina\YandexDisk\2024\ML_Engeneer\Deep_Learning\CV\convolution-animation-3x3-kernel.gif"/>
          <p:cNvPicPr>
            <a:picLocks noChangeAspect="1" noChangeArrowheads="1" noCrop="1"/>
          </p:cNvPicPr>
          <p:nvPr/>
        </p:nvPicPr>
        <p:blipFill>
          <a:blip r:embed="rId7" cstate="print"/>
          <a:srcRect/>
          <a:stretch>
            <a:fillRect/>
          </a:stretch>
        </p:blipFill>
        <p:spPr bwMode="auto">
          <a:xfrm>
            <a:off x="152400" y="4114800"/>
            <a:ext cx="3725334" cy="20955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914401" y="533400"/>
            <a:ext cx="3261470" cy="369332"/>
          </a:xfrm>
          <a:prstGeom prst="rect">
            <a:avLst/>
          </a:prstGeom>
        </p:spPr>
        <p:txBody>
          <a:bodyPr wrap="none">
            <a:spAutoFit/>
          </a:bodyPr>
          <a:lstStyle/>
          <a:p>
            <a:r>
              <a:rPr lang="en-US" b="1" dirty="0">
                <a:latin typeface="Times New Roman" pitchFamily="18" charset="0"/>
                <a:cs typeface="Times New Roman" pitchFamily="18" charset="0"/>
              </a:rPr>
              <a:t>Kernel </a:t>
            </a:r>
            <a:r>
              <a:rPr lang="en-US" b="1" dirty="0" smtClean="0">
                <a:latin typeface="Times New Roman" pitchFamily="18" charset="0"/>
                <a:cs typeface="Times New Roman" pitchFamily="18" charset="0"/>
              </a:rPr>
              <a:t>Size: 3x3 + 3x3  VS 5x5</a:t>
            </a:r>
            <a:r>
              <a:rPr lang="en-US" dirty="0">
                <a:latin typeface="Times New Roman" pitchFamily="18" charset="0"/>
                <a:cs typeface="Times New Roman" pitchFamily="18" charset="0"/>
              </a:rPr>
              <a:t> </a:t>
            </a:r>
            <a:endParaRPr lang="ru-RU" dirty="0">
              <a:latin typeface="Times New Roman" pitchFamily="18" charset="0"/>
              <a:cs typeface="Times New Roman" pitchFamily="18" charset="0"/>
            </a:endParaRPr>
          </a:p>
        </p:txBody>
      </p:sp>
      <p:pic>
        <p:nvPicPr>
          <p:cNvPr id="5" name="Picture 7"/>
          <p:cNvPicPr>
            <a:picLocks noChangeAspect="1" noChangeArrowheads="1"/>
          </p:cNvPicPr>
          <p:nvPr/>
        </p:nvPicPr>
        <p:blipFill>
          <a:blip r:embed="rId2" cstate="print"/>
          <a:srcRect/>
          <a:stretch>
            <a:fillRect/>
          </a:stretch>
        </p:blipFill>
        <p:spPr bwMode="auto">
          <a:xfrm>
            <a:off x="228600" y="990600"/>
            <a:ext cx="4666737" cy="2133600"/>
          </a:xfrm>
          <a:prstGeom prst="rect">
            <a:avLst/>
          </a:prstGeom>
          <a:noFill/>
          <a:ln w="9525">
            <a:noFill/>
            <a:miter lim="800000"/>
            <a:headEnd/>
            <a:tailEnd/>
          </a:ln>
          <a:effectLst/>
        </p:spPr>
      </p:pic>
      <p:sp>
        <p:nvSpPr>
          <p:cNvPr id="6" name="Прямоугольник 5"/>
          <p:cNvSpPr/>
          <p:nvPr/>
        </p:nvSpPr>
        <p:spPr>
          <a:xfrm>
            <a:off x="1066800" y="3124200"/>
            <a:ext cx="2995372" cy="369332"/>
          </a:xfrm>
          <a:prstGeom prst="rect">
            <a:avLst/>
          </a:prstGeom>
        </p:spPr>
        <p:txBody>
          <a:bodyPr wrap="none">
            <a:spAutoFit/>
          </a:bodyPr>
          <a:lstStyle/>
          <a:p>
            <a:r>
              <a:rPr lang="en-US" b="1" dirty="0" smtClean="0">
                <a:latin typeface="Times New Roman" pitchFamily="18" charset="0"/>
                <a:cs typeface="Times New Roman" pitchFamily="18" charset="0"/>
              </a:rPr>
              <a:t>Calculations: 72% VS 100%</a:t>
            </a:r>
            <a:endParaRPr lang="ru-RU" dirty="0">
              <a:latin typeface="Times New Roman" pitchFamily="18" charset="0"/>
              <a:cs typeface="Times New Roman" pitchFamily="18" charset="0"/>
            </a:endParaRPr>
          </a:p>
        </p:txBody>
      </p:sp>
      <p:sp>
        <p:nvSpPr>
          <p:cNvPr id="7" name="Прямоугольник 6"/>
          <p:cNvSpPr/>
          <p:nvPr/>
        </p:nvSpPr>
        <p:spPr>
          <a:xfrm>
            <a:off x="685800" y="3733800"/>
            <a:ext cx="3796873" cy="369332"/>
          </a:xfrm>
          <a:prstGeom prst="rect">
            <a:avLst/>
          </a:prstGeom>
        </p:spPr>
        <p:txBody>
          <a:bodyPr wrap="none">
            <a:spAutoFit/>
          </a:bodyPr>
          <a:lstStyle/>
          <a:p>
            <a:r>
              <a:rPr lang="en-US" b="1" dirty="0">
                <a:latin typeface="Times New Roman" pitchFamily="18" charset="0"/>
                <a:cs typeface="Times New Roman" pitchFamily="18" charset="0"/>
              </a:rPr>
              <a:t>Kernel </a:t>
            </a:r>
            <a:r>
              <a:rPr lang="en-US" b="1" dirty="0" smtClean="0">
                <a:latin typeface="Times New Roman" pitchFamily="18" charset="0"/>
                <a:cs typeface="Times New Roman" pitchFamily="18" charset="0"/>
              </a:rPr>
              <a:t>Size: 3x3 + 3x3 + 3x3 VS 7x7</a:t>
            </a:r>
            <a:r>
              <a:rPr lang="en-US" dirty="0">
                <a:latin typeface="Times New Roman" pitchFamily="18" charset="0"/>
                <a:cs typeface="Times New Roman" pitchFamily="18" charset="0"/>
              </a:rPr>
              <a:t> </a:t>
            </a:r>
            <a:endParaRPr lang="ru-RU" dirty="0">
              <a:latin typeface="Times New Roman" pitchFamily="18" charset="0"/>
              <a:cs typeface="Times New Roman" pitchFamily="18" charset="0"/>
            </a:endParaRPr>
          </a:p>
        </p:txBody>
      </p:sp>
      <p:pic>
        <p:nvPicPr>
          <p:cNvPr id="8" name="Picture 7"/>
          <p:cNvPicPr>
            <a:picLocks noChangeAspect="1" noChangeArrowheads="1"/>
          </p:cNvPicPr>
          <p:nvPr/>
        </p:nvPicPr>
        <p:blipFill>
          <a:blip r:embed="rId2" cstate="print"/>
          <a:srcRect/>
          <a:stretch>
            <a:fillRect/>
          </a:stretch>
        </p:blipFill>
        <p:spPr bwMode="auto">
          <a:xfrm>
            <a:off x="228600" y="4114800"/>
            <a:ext cx="4833406" cy="2209800"/>
          </a:xfrm>
          <a:prstGeom prst="rect">
            <a:avLst/>
          </a:prstGeom>
          <a:noFill/>
          <a:ln w="9525">
            <a:noFill/>
            <a:miter lim="800000"/>
            <a:headEnd/>
            <a:tailEnd/>
          </a:ln>
          <a:effectLst/>
        </p:spPr>
      </p:pic>
      <p:sp>
        <p:nvSpPr>
          <p:cNvPr id="9" name="Прямоугольник 8"/>
          <p:cNvSpPr/>
          <p:nvPr/>
        </p:nvSpPr>
        <p:spPr>
          <a:xfrm>
            <a:off x="1219200" y="6324600"/>
            <a:ext cx="2995372" cy="369332"/>
          </a:xfrm>
          <a:prstGeom prst="rect">
            <a:avLst/>
          </a:prstGeom>
        </p:spPr>
        <p:txBody>
          <a:bodyPr wrap="none">
            <a:spAutoFit/>
          </a:bodyPr>
          <a:lstStyle/>
          <a:p>
            <a:r>
              <a:rPr lang="en-US" b="1" dirty="0" smtClean="0">
                <a:latin typeface="Times New Roman" pitchFamily="18" charset="0"/>
                <a:cs typeface="Times New Roman" pitchFamily="18" charset="0"/>
              </a:rPr>
              <a:t>Calculations: 55% VS 100%</a:t>
            </a:r>
            <a:endParaRPr lang="ru-RU" dirty="0">
              <a:latin typeface="Times New Roman" pitchFamily="18" charset="0"/>
              <a:cs typeface="Times New Roman" pitchFamily="18" charset="0"/>
            </a:endParaRPr>
          </a:p>
        </p:txBody>
      </p:sp>
      <p:sp>
        <p:nvSpPr>
          <p:cNvPr id="10" name="Прямоугольник 9"/>
          <p:cNvSpPr/>
          <p:nvPr/>
        </p:nvSpPr>
        <p:spPr>
          <a:xfrm>
            <a:off x="6248400" y="1905000"/>
            <a:ext cx="1864741" cy="646331"/>
          </a:xfrm>
          <a:prstGeom prst="rect">
            <a:avLst/>
          </a:prstGeom>
        </p:spPr>
        <p:txBody>
          <a:bodyPr wrap="none">
            <a:spAutoFit/>
          </a:bodyPr>
          <a:lstStyle/>
          <a:p>
            <a:pPr algn="ctr"/>
            <a:r>
              <a:rPr lang="en-US" b="1" dirty="0" err="1" smtClean="0">
                <a:latin typeface="Times New Roman" pitchFamily="18" charset="0"/>
                <a:cs typeface="Times New Roman" pitchFamily="18" charset="0"/>
              </a:rPr>
              <a:t>AlexNet</a:t>
            </a:r>
            <a:r>
              <a:rPr lang="en-US" b="1" dirty="0" smtClean="0">
                <a:latin typeface="Times New Roman" pitchFamily="18" charset="0"/>
                <a:cs typeface="Times New Roman" pitchFamily="18" charset="0"/>
              </a:rPr>
              <a:t> (2012)</a:t>
            </a:r>
          </a:p>
          <a:p>
            <a:r>
              <a:rPr lang="en-US" b="1" dirty="0" smtClean="0">
                <a:latin typeface="Times New Roman" pitchFamily="18" charset="0"/>
                <a:cs typeface="Times New Roman" pitchFamily="18" charset="0"/>
              </a:rPr>
              <a:t>11x11 + 5x5 +3x3</a:t>
            </a:r>
            <a:endParaRPr lang="ru-RU" dirty="0">
              <a:latin typeface="Times New Roman" pitchFamily="18" charset="0"/>
              <a:cs typeface="Times New Roman" pitchFamily="18" charset="0"/>
            </a:endParaRPr>
          </a:p>
        </p:txBody>
      </p:sp>
      <p:sp>
        <p:nvSpPr>
          <p:cNvPr id="11" name="Прямоугольник 10"/>
          <p:cNvSpPr/>
          <p:nvPr/>
        </p:nvSpPr>
        <p:spPr>
          <a:xfrm>
            <a:off x="6324600" y="3048000"/>
            <a:ext cx="1659429" cy="646331"/>
          </a:xfrm>
          <a:prstGeom prst="rect">
            <a:avLst/>
          </a:prstGeom>
        </p:spPr>
        <p:txBody>
          <a:bodyPr wrap="none">
            <a:spAutoFit/>
          </a:bodyPr>
          <a:lstStyle/>
          <a:p>
            <a:pPr algn="ctr"/>
            <a:r>
              <a:rPr lang="en-US" b="1" dirty="0" err="1" smtClean="0">
                <a:latin typeface="Times New Roman" pitchFamily="18" charset="0"/>
                <a:cs typeface="Times New Roman" pitchFamily="18" charset="0"/>
              </a:rPr>
              <a:t>ZFNet</a:t>
            </a:r>
            <a:r>
              <a:rPr lang="en-US" b="1" dirty="0" smtClean="0">
                <a:latin typeface="Times New Roman" pitchFamily="18" charset="0"/>
                <a:cs typeface="Times New Roman" pitchFamily="18" charset="0"/>
              </a:rPr>
              <a:t> (2013)</a:t>
            </a:r>
          </a:p>
          <a:p>
            <a:r>
              <a:rPr lang="en-US" b="1" dirty="0" smtClean="0">
                <a:latin typeface="Times New Roman" pitchFamily="18" charset="0"/>
                <a:cs typeface="Times New Roman" pitchFamily="18" charset="0"/>
              </a:rPr>
              <a:t>7x7 + 5x5 +3x3</a:t>
            </a:r>
            <a:endParaRPr lang="ru-RU" dirty="0">
              <a:latin typeface="Times New Roman" pitchFamily="18" charset="0"/>
              <a:cs typeface="Times New Roman" pitchFamily="18" charset="0"/>
            </a:endParaRPr>
          </a:p>
        </p:txBody>
      </p:sp>
      <p:sp>
        <p:nvSpPr>
          <p:cNvPr id="12" name="Прямоугольник 11"/>
          <p:cNvSpPr/>
          <p:nvPr/>
        </p:nvSpPr>
        <p:spPr>
          <a:xfrm>
            <a:off x="6477000" y="4343400"/>
            <a:ext cx="1383712" cy="646331"/>
          </a:xfrm>
          <a:prstGeom prst="rect">
            <a:avLst/>
          </a:prstGeom>
        </p:spPr>
        <p:txBody>
          <a:bodyPr wrap="none">
            <a:spAutoFit/>
          </a:bodyPr>
          <a:lstStyle/>
          <a:p>
            <a:pPr algn="ctr"/>
            <a:r>
              <a:rPr lang="en-US" b="1" dirty="0" smtClean="0">
                <a:latin typeface="Times New Roman" pitchFamily="18" charset="0"/>
                <a:cs typeface="Times New Roman" pitchFamily="18" charset="0"/>
              </a:rPr>
              <a:t>VGG (2014)</a:t>
            </a:r>
          </a:p>
          <a:p>
            <a:pPr algn="ctr"/>
            <a:r>
              <a:rPr lang="en-US" b="1" dirty="0" smtClean="0">
                <a:latin typeface="Times New Roman" pitchFamily="18" charset="0"/>
                <a:cs typeface="Times New Roman" pitchFamily="18" charset="0"/>
              </a:rPr>
              <a:t>Only 3x3</a:t>
            </a:r>
            <a:endParaRPr lang="ru-RU" dirty="0">
              <a:latin typeface="Times New Roman" pitchFamily="18" charset="0"/>
              <a:cs typeface="Times New Roman" pitchFamily="18" charset="0"/>
            </a:endParaRPr>
          </a:p>
        </p:txBody>
      </p:sp>
      <p:sp>
        <p:nvSpPr>
          <p:cNvPr id="13" name="Стрелка вниз 12"/>
          <p:cNvSpPr/>
          <p:nvPr/>
        </p:nvSpPr>
        <p:spPr>
          <a:xfrm>
            <a:off x="6781800" y="2590800"/>
            <a:ext cx="762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кругленный прямоугольник 13"/>
          <p:cNvSpPr/>
          <p:nvPr/>
        </p:nvSpPr>
        <p:spPr>
          <a:xfrm>
            <a:off x="6172200" y="1905000"/>
            <a:ext cx="1905000" cy="320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трелка вниз 14"/>
          <p:cNvSpPr/>
          <p:nvPr/>
        </p:nvSpPr>
        <p:spPr>
          <a:xfrm>
            <a:off x="6781800" y="3810000"/>
            <a:ext cx="762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2743200" y="76200"/>
            <a:ext cx="4038285"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2400" b="1" dirty="0" smtClean="0">
                <a:latin typeface="Times New Roman" pitchFamily="18" charset="0"/>
                <a:cs typeface="Times New Roman" pitchFamily="18" charset="0"/>
              </a:rPr>
              <a:t>What is the best Kernel Size?</a:t>
            </a:r>
            <a:endParaRPr lang="ru-RU"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52400" y="152400"/>
            <a:ext cx="1356462" cy="461665"/>
          </a:xfrm>
          <a:prstGeom prst="rect">
            <a:avLst/>
          </a:prstGeom>
        </p:spPr>
        <p:txBody>
          <a:bodyPr wrap="none">
            <a:spAutoFit/>
          </a:bodyPr>
          <a:lstStyle/>
          <a:p>
            <a:r>
              <a:rPr lang="en-US" sz="2400" b="1" dirty="0" smtClean="0">
                <a:latin typeface="Times New Roman" pitchFamily="18" charset="0"/>
                <a:cs typeface="Times New Roman" pitchFamily="18" charset="0"/>
              </a:rPr>
              <a:t>Padding</a:t>
            </a:r>
            <a:r>
              <a:rPr lang="en-US" sz="2400" dirty="0">
                <a:latin typeface="Times New Roman" pitchFamily="18" charset="0"/>
                <a:cs typeface="Times New Roman" pitchFamily="18" charset="0"/>
              </a:rPr>
              <a:t> </a:t>
            </a:r>
            <a:endParaRPr lang="ru-RU" sz="2400" dirty="0">
              <a:latin typeface="Times New Roman" pitchFamily="18" charset="0"/>
              <a:cs typeface="Times New Roman" pitchFamily="18" charset="0"/>
            </a:endParaRPr>
          </a:p>
        </p:txBody>
      </p:sp>
      <p:pic>
        <p:nvPicPr>
          <p:cNvPr id="35844" name="Picture 4" descr="C:\Users\Katerina\YandexDisk\2024\ML_Engeneer\Deep_Learning\CV\convolution-animation-3x3-kernel-same-padding.gif"/>
          <p:cNvPicPr>
            <a:picLocks noChangeAspect="1" noChangeArrowheads="1" noCrop="1"/>
          </p:cNvPicPr>
          <p:nvPr/>
        </p:nvPicPr>
        <p:blipFill>
          <a:blip r:embed="rId2" cstate="print"/>
          <a:srcRect/>
          <a:stretch>
            <a:fillRect/>
          </a:stretch>
        </p:blipFill>
        <p:spPr bwMode="auto">
          <a:xfrm>
            <a:off x="3429000" y="152400"/>
            <a:ext cx="5616222" cy="3159125"/>
          </a:xfrm>
          <a:prstGeom prst="rect">
            <a:avLst/>
          </a:prstGeom>
          <a:noFill/>
        </p:spPr>
      </p:pic>
      <p:pic>
        <p:nvPicPr>
          <p:cNvPr id="35842" name="Picture 2"/>
          <p:cNvPicPr>
            <a:picLocks noChangeAspect="1" noChangeArrowheads="1"/>
          </p:cNvPicPr>
          <p:nvPr/>
        </p:nvPicPr>
        <p:blipFill>
          <a:blip r:embed="rId3" cstate="print"/>
          <a:srcRect b="3947"/>
          <a:stretch>
            <a:fillRect/>
          </a:stretch>
        </p:blipFill>
        <p:spPr bwMode="auto">
          <a:xfrm>
            <a:off x="0" y="2667000"/>
            <a:ext cx="6849478"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4114800" y="0"/>
            <a:ext cx="987771" cy="461665"/>
          </a:xfrm>
          <a:prstGeom prst="rect">
            <a:avLst/>
          </a:prstGeom>
        </p:spPr>
        <p:txBody>
          <a:bodyPr wrap="none">
            <a:spAutoFit/>
          </a:bodyPr>
          <a:lstStyle/>
          <a:p>
            <a:r>
              <a:rPr lang="en-US" sz="2400" b="1" dirty="0" smtClean="0">
                <a:latin typeface="Times New Roman" pitchFamily="18" charset="0"/>
                <a:cs typeface="Times New Roman" pitchFamily="18" charset="0"/>
              </a:rPr>
              <a:t>Stride</a:t>
            </a:r>
            <a:endParaRPr lang="ru-RU" sz="2400" dirty="0">
              <a:latin typeface="Times New Roman" pitchFamily="18" charset="0"/>
              <a:cs typeface="Times New Roman" pitchFamily="18" charset="0"/>
            </a:endParaRPr>
          </a:p>
        </p:txBody>
      </p:sp>
      <p:pic>
        <p:nvPicPr>
          <p:cNvPr id="40963" name="Picture 3"/>
          <p:cNvPicPr>
            <a:picLocks noChangeAspect="1" noChangeArrowheads="1"/>
          </p:cNvPicPr>
          <p:nvPr/>
        </p:nvPicPr>
        <p:blipFill>
          <a:blip r:embed="rId2" cstate="print"/>
          <a:srcRect/>
          <a:stretch>
            <a:fillRect/>
          </a:stretch>
        </p:blipFill>
        <p:spPr bwMode="auto">
          <a:xfrm>
            <a:off x="1447800" y="1371600"/>
            <a:ext cx="2524125" cy="914400"/>
          </a:xfrm>
          <a:prstGeom prst="rect">
            <a:avLst/>
          </a:prstGeom>
          <a:noFill/>
          <a:ln w="9525">
            <a:noFill/>
            <a:miter lim="800000"/>
            <a:headEnd/>
            <a:tailEnd/>
          </a:ln>
          <a:effectLst/>
        </p:spPr>
      </p:pic>
      <p:pic>
        <p:nvPicPr>
          <p:cNvPr id="40964" name="Picture 4"/>
          <p:cNvPicPr>
            <a:picLocks noChangeAspect="1" noChangeArrowheads="1"/>
          </p:cNvPicPr>
          <p:nvPr/>
        </p:nvPicPr>
        <p:blipFill>
          <a:blip r:embed="rId3" cstate="print"/>
          <a:srcRect/>
          <a:stretch>
            <a:fillRect/>
          </a:stretch>
        </p:blipFill>
        <p:spPr bwMode="auto">
          <a:xfrm>
            <a:off x="4876800" y="533400"/>
            <a:ext cx="2253156" cy="2286000"/>
          </a:xfrm>
          <a:prstGeom prst="rect">
            <a:avLst/>
          </a:prstGeom>
          <a:noFill/>
          <a:ln w="9525">
            <a:noFill/>
            <a:miter lim="800000"/>
            <a:headEnd/>
            <a:tailEnd/>
          </a:ln>
          <a:effectLst/>
        </p:spPr>
      </p:pic>
      <p:pic>
        <p:nvPicPr>
          <p:cNvPr id="40966" name="Picture 6" descr="C:\Users\Katerina\YandexDisk\2024\ML_Engeneer\Deep_Learning\CV\convolution-animation-3x3-kernel-stride-2.gif"/>
          <p:cNvPicPr>
            <a:picLocks noChangeAspect="1" noChangeArrowheads="1" noCrop="1"/>
          </p:cNvPicPr>
          <p:nvPr/>
        </p:nvPicPr>
        <p:blipFill>
          <a:blip r:embed="rId4" cstate="print"/>
          <a:srcRect/>
          <a:stretch>
            <a:fillRect/>
          </a:stretch>
        </p:blipFill>
        <p:spPr bwMode="auto">
          <a:xfrm>
            <a:off x="2777067" y="3276600"/>
            <a:ext cx="6366933" cy="3581400"/>
          </a:xfrm>
          <a:prstGeom prst="rect">
            <a:avLst/>
          </a:prstGeom>
          <a:noFill/>
        </p:spPr>
      </p:pic>
      <p:sp>
        <p:nvSpPr>
          <p:cNvPr id="9" name="Прямоугольник 8"/>
          <p:cNvSpPr/>
          <p:nvPr/>
        </p:nvSpPr>
        <p:spPr>
          <a:xfrm>
            <a:off x="2895600" y="5791200"/>
            <a:ext cx="1149674" cy="369332"/>
          </a:xfrm>
          <a:prstGeom prst="rect">
            <a:avLst/>
          </a:prstGeom>
        </p:spPr>
        <p:txBody>
          <a:bodyPr wrap="none">
            <a:spAutoFit/>
          </a:bodyPr>
          <a:lstStyle/>
          <a:p>
            <a:r>
              <a:rPr lang="en-US" b="1" dirty="0" smtClean="0">
                <a:latin typeface="Times New Roman" pitchFamily="18" charset="0"/>
                <a:cs typeface="Times New Roman" pitchFamily="18" charset="0"/>
              </a:rPr>
              <a:t>Stride = 2</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3581400" y="0"/>
            <a:ext cx="2666949" cy="461665"/>
          </a:xfrm>
          <a:prstGeom prst="rect">
            <a:avLst/>
          </a:prstGeom>
        </p:spPr>
        <p:txBody>
          <a:bodyPr wrap="none">
            <a:spAutoFit/>
          </a:bodyPr>
          <a:lstStyle/>
          <a:p>
            <a:r>
              <a:rPr lang="en-US" sz="2400" b="1" dirty="0" smtClean="0">
                <a:latin typeface="Times New Roman" pitchFamily="18" charset="0"/>
                <a:cs typeface="Times New Roman" pitchFamily="18" charset="0"/>
              </a:rPr>
              <a:t>Group convolution</a:t>
            </a:r>
            <a:endParaRPr lang="ru-RU" sz="2400" dirty="0">
              <a:latin typeface="Times New Roman" pitchFamily="18" charset="0"/>
              <a:cs typeface="Times New Roman" pitchFamily="18" charset="0"/>
            </a:endParaRPr>
          </a:p>
        </p:txBody>
      </p:sp>
      <p:pic>
        <p:nvPicPr>
          <p:cNvPr id="45059" name="Picture 3" descr="C:\Users\Katerina\YandexDisk\2024\ML_Engeneer\Deep_Learning\CV\convolution-animation-3x3-kernel-2-groups.gif"/>
          <p:cNvPicPr>
            <a:picLocks noChangeAspect="1" noChangeArrowheads="1" noCrop="1"/>
          </p:cNvPicPr>
          <p:nvPr/>
        </p:nvPicPr>
        <p:blipFill>
          <a:blip r:embed="rId2" cstate="print"/>
          <a:srcRect/>
          <a:stretch>
            <a:fillRect/>
          </a:stretch>
        </p:blipFill>
        <p:spPr bwMode="auto">
          <a:xfrm>
            <a:off x="3725334" y="3810000"/>
            <a:ext cx="5418666" cy="3048000"/>
          </a:xfrm>
          <a:prstGeom prst="rect">
            <a:avLst/>
          </a:prstGeom>
          <a:noFill/>
        </p:spPr>
      </p:pic>
      <p:pic>
        <p:nvPicPr>
          <p:cNvPr id="45060" name="Picture 4" descr="C:\Users\Katerina\YandexDisk\2024\ML_Engeneer\Deep_Learning\CV\convolution-animation-3x3-kernel (1).gif"/>
          <p:cNvPicPr>
            <a:picLocks noChangeAspect="1" noChangeArrowheads="1" noCrop="1"/>
          </p:cNvPicPr>
          <p:nvPr/>
        </p:nvPicPr>
        <p:blipFill>
          <a:blip r:embed="rId3" cstate="print"/>
          <a:srcRect/>
          <a:stretch>
            <a:fillRect/>
          </a:stretch>
        </p:blipFill>
        <p:spPr bwMode="auto">
          <a:xfrm>
            <a:off x="0" y="609600"/>
            <a:ext cx="5418668" cy="3048000"/>
          </a:xfrm>
          <a:prstGeom prst="rect">
            <a:avLst/>
          </a:prstGeom>
          <a:noFill/>
        </p:spPr>
      </p:pic>
      <p:sp>
        <p:nvSpPr>
          <p:cNvPr id="8" name="Прямоугольник 7"/>
          <p:cNvSpPr/>
          <p:nvPr/>
        </p:nvSpPr>
        <p:spPr>
          <a:xfrm>
            <a:off x="5638800" y="1600200"/>
            <a:ext cx="2974725" cy="461665"/>
          </a:xfrm>
          <a:prstGeom prst="rect">
            <a:avLst/>
          </a:prstGeom>
        </p:spPr>
        <p:txBody>
          <a:bodyPr wrap="none">
            <a:spAutoFit/>
          </a:bodyPr>
          <a:lstStyle/>
          <a:p>
            <a:r>
              <a:rPr lang="en-US" sz="2400" b="1" dirty="0" smtClean="0">
                <a:latin typeface="Times New Roman" pitchFamily="18" charset="0"/>
                <a:cs typeface="Times New Roman" pitchFamily="18" charset="0"/>
              </a:rPr>
              <a:t> 1 Group convolution</a:t>
            </a:r>
            <a:endParaRPr lang="ru-RU" sz="2400" dirty="0">
              <a:latin typeface="Times New Roman" pitchFamily="18" charset="0"/>
              <a:cs typeface="Times New Roman" pitchFamily="18" charset="0"/>
            </a:endParaRPr>
          </a:p>
        </p:txBody>
      </p:sp>
      <p:sp>
        <p:nvSpPr>
          <p:cNvPr id="9" name="Прямоугольник 8"/>
          <p:cNvSpPr/>
          <p:nvPr/>
        </p:nvSpPr>
        <p:spPr>
          <a:xfrm>
            <a:off x="685800" y="5029200"/>
            <a:ext cx="2974725" cy="461665"/>
          </a:xfrm>
          <a:prstGeom prst="rect">
            <a:avLst/>
          </a:prstGeom>
        </p:spPr>
        <p:txBody>
          <a:bodyPr wrap="none">
            <a:spAutoFit/>
          </a:bodyPr>
          <a:lstStyle/>
          <a:p>
            <a:r>
              <a:rPr lang="en-US" sz="2400" b="1" dirty="0" smtClean="0">
                <a:latin typeface="Times New Roman" pitchFamily="18" charset="0"/>
                <a:cs typeface="Times New Roman" pitchFamily="18" charset="0"/>
              </a:rPr>
              <a:t> 2 Group convolution</a:t>
            </a:r>
            <a:endParaRPr lang="ru-RU" sz="2400"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13069</TotalTime>
  <Words>1845</Words>
  <Application>Microsoft Office PowerPoint</Application>
  <PresentationFormat>Экран (4:3)</PresentationFormat>
  <Paragraphs>256</Paragraphs>
  <Slides>27</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27</vt:i4>
      </vt:variant>
    </vt:vector>
  </HeadingPairs>
  <TitlesOfParts>
    <vt:vector size="28" baseType="lpstr">
      <vt:lpstr>Тема Office</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lpstr>Слайд 26</vt:lpstr>
      <vt:lpstr>Слайд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Свертки или Convolutions</dc:title>
  <dc:creator>Katerina</dc:creator>
  <cp:lastModifiedBy>Katerina</cp:lastModifiedBy>
  <cp:revision>323</cp:revision>
  <dcterms:created xsi:type="dcterms:W3CDTF">2025-06-28T11:20:57Z</dcterms:created>
  <dcterms:modified xsi:type="dcterms:W3CDTF">2025-07-07T13:10:04Z</dcterms:modified>
</cp:coreProperties>
</file>